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Merriweather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4" Type="http://schemas.openxmlformats.org/officeDocument/2006/relationships/font" Target="fonts/Merriweather-italic.fntdata"/><Relationship Id="rId25" Type="http://schemas.openxmlformats.org/officeDocument/2006/relationships/slide" Target="slides/slide20.xml"/><Relationship Id="rId7" Type="http://schemas.openxmlformats.org/officeDocument/2006/relationships/slide" Target="slides/slide2.xml"/><Relationship Id="rId33" Type="http://schemas.openxmlformats.org/officeDocument/2006/relationships/font" Target="fonts/Merriweather-bold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schemas.openxmlformats.org/officeDocument/2006/relationships/customXml" Target="../customXml/item3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24" Type="http://schemas.openxmlformats.org/officeDocument/2006/relationships/slide" Target="slides/slide19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Merriweather-regular.fntdata"/><Relationship Id="rId37" Type="http://schemas.openxmlformats.org/officeDocument/2006/relationships/customXml" Target="../customXml/item2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customXml" Target="../customXml/item1.xml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Merriweather-boldItalic.fnt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presProps" Target="presProps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8c9f1753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8c9f1753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5150ca1b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85150ca1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8c9f17535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8c9f17535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8c9f1753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68c9f1753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8c9f1753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8c9f1753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8c9f1753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8c9f1753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8c9f1753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68c9f1753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68c9f17535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68c9f17535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68c9f17535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68c9f1753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8c9f17535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68c9f1753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8c00d78d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8c00d78d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8c9f17535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68c9f1753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8c9f17535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68c9f1753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8c9f1753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68c9f1753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8c9f17535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8c9f17535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8c9f1753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68c9f1753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8c9f1753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68c9f1753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8d16961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8d16961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8c7513c2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8c7513c2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8c9f1753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68c9f1753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68c9f1753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68c9f1753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8c9f1753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8c9f1753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8c9f1753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8c9f1753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8c9f1753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8c9f1753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8c9f1753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8c9f1753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lilsipper.com/theres-262-names-for-sugar-in-food-what-are-they/" TargetMode="External"/><Relationship Id="rId4" Type="http://schemas.openxmlformats.org/officeDocument/2006/relationships/hyperlink" Target="https://www.lilsipper.com/theres-262-names-for-sugar-in-food-what-are-they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12.jpg"/><Relationship Id="rId6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21.jpg"/><Relationship Id="rId5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TsYNbcSG5Go" TargetMode="External"/><Relationship Id="rId4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legionathletics.com" TargetMode="External"/><Relationship Id="rId4" Type="http://schemas.openxmlformats.org/officeDocument/2006/relationships/hyperlink" Target="https://terrywahls.com/" TargetMode="External"/><Relationship Id="rId5" Type="http://schemas.openxmlformats.org/officeDocument/2006/relationships/image" Target="../media/image34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yalty-Free photo: Red and white lighthouse during sunset | PickPik"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5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subTitle"/>
          </p:nvPr>
        </p:nvSpPr>
        <p:spPr>
          <a:xfrm rot="-449">
            <a:off x="-45300" y="4481705"/>
            <a:ext cx="9189300" cy="6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W</a:t>
            </a:r>
            <a:r>
              <a:rPr b="1" lang="en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hy &amp; How to Change the Way We Think About Living</a:t>
            </a:r>
            <a:r>
              <a:rPr lang="en"/>
              <a:t> 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692075" y="316875"/>
            <a:ext cx="5470200" cy="785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BEACON of HEALTH</a:t>
            </a:r>
            <a:endParaRPr b="1" sz="3900"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11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Average American consumes 17 teaspoons of sugar a day. </a:t>
            </a:r>
            <a:endParaRPr/>
          </a:p>
        </p:txBody>
      </p:sp>
      <p:pic>
        <p:nvPicPr>
          <p:cNvPr descr="Sugar"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25" y="1464300"/>
            <a:ext cx="5175118" cy="3230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''up'' arrow | Public domain vectors" id="119" name="Google Shape;119;p22"/>
          <p:cNvPicPr preferRelativeResize="0"/>
          <p:nvPr/>
        </p:nvPicPr>
        <p:blipFill rotWithShape="1">
          <a:blip r:embed="rId4">
            <a:alphaModFix/>
          </a:blip>
          <a:srcRect b="4139" l="0" r="0" t="-4140"/>
          <a:stretch/>
        </p:blipFill>
        <p:spPr>
          <a:xfrm>
            <a:off x="6374675" y="1129888"/>
            <a:ext cx="1631750" cy="368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5373550" y="1464300"/>
            <a:ext cx="17883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Fatty liver</a:t>
            </a:r>
            <a:endParaRPr b="1" sz="2200"/>
          </a:p>
        </p:txBody>
      </p:sp>
      <p:sp>
        <p:nvSpPr>
          <p:cNvPr id="121" name="Google Shape;121;p22"/>
          <p:cNvSpPr txBox="1"/>
          <p:nvPr/>
        </p:nvSpPr>
        <p:spPr>
          <a:xfrm>
            <a:off x="7400475" y="1401775"/>
            <a:ext cx="17883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Weight Gain</a:t>
            </a:r>
            <a:endParaRPr b="1" sz="2100">
              <a:solidFill>
                <a:schemeClr val="dk1"/>
              </a:solidFill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5373550" y="2237500"/>
            <a:ext cx="18870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Insulin Resistance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7359325" y="2408275"/>
            <a:ext cx="1887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Inflammation</a:t>
            </a:r>
            <a:endParaRPr b="1" sz="2000">
              <a:solidFill>
                <a:schemeClr val="dk1"/>
              </a:solidFill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5229775" y="3136075"/>
            <a:ext cx="18870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Heart Disease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7646950" y="3082150"/>
            <a:ext cx="17343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Diabetes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5310625" y="3603325"/>
            <a:ext cx="17883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Dysbiosis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8536550" y="429522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7260550" y="3661688"/>
            <a:ext cx="18870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Brain Function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5666175" y="4129100"/>
            <a:ext cx="17343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AGE’s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7646950" y="4149650"/>
            <a:ext cx="1887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Addictive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>
            <a:hlinkClick r:id="rId3"/>
          </p:cNvPr>
          <p:cNvSpPr txBox="1"/>
          <p:nvPr/>
        </p:nvSpPr>
        <p:spPr>
          <a:xfrm>
            <a:off x="180900" y="459075"/>
            <a:ext cx="878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765175" y="1589800"/>
            <a:ext cx="70563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hlinkClick r:id="rId4"/>
              </a:rPr>
              <a:t>There's 262 names for sugar in food! WHAT ARE THEY? - lilsipper</a:t>
            </a:r>
            <a:endParaRPr sz="26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980000"/>
                </a:solidFill>
              </a:rPr>
              <a:t>262 Names for Sugar</a:t>
            </a:r>
            <a:endParaRPr sz="33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Froot-Loops-Cereal-Bowl.jpg - Wikimedia Commons"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2925" y="2471075"/>
            <a:ext cx="2641823" cy="2627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Oreo-Two-Cookies.jpg - Wikipedia"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775" y="2850325"/>
            <a:ext cx="3176176" cy="220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>
            <p:ph type="title"/>
          </p:nvPr>
        </p:nvSpPr>
        <p:spPr>
          <a:xfrm>
            <a:off x="71875" y="664950"/>
            <a:ext cx="8967900" cy="30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The Average American consumes 55% of their daily calories from                        Ultra-Processed Foods.</a:t>
            </a:r>
            <a:endParaRPr sz="4500"/>
          </a:p>
        </p:txBody>
      </p:sp>
      <p:pic>
        <p:nvPicPr>
          <p:cNvPr descr="Pringles | Pringles Original | Mike Mozart | Flickr"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95250"/>
            <a:ext cx="1792200" cy="2294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Fusilli pasta.jpg - Wikimedia Commons" id="145" name="Google Shape;1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2200" y="2941975"/>
            <a:ext cx="2386227" cy="220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214100" y="103575"/>
            <a:ext cx="3777000" cy="8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Merriweather"/>
                <a:ea typeface="Merriweather"/>
                <a:cs typeface="Merriweather"/>
                <a:sym typeface="Merriweather"/>
              </a:rPr>
              <a:t>FORTIFICATION</a:t>
            </a:r>
            <a:endParaRPr b="1" sz="33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Medieval fortifications of Provins P1120608.JPG - Wikimedia ..."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425" y="799750"/>
            <a:ext cx="8520602" cy="43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2885700" y="193425"/>
            <a:ext cx="3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THE  DIRTY  TRUTH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221825" y="658275"/>
            <a:ext cx="8520600" cy="16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Vitamins and Minerals to food that the </a:t>
            </a:r>
            <a:r>
              <a:rPr lang="en"/>
              <a:t>process</a:t>
            </a:r>
            <a:r>
              <a:rPr lang="en"/>
              <a:t> of making the food, has resulted in stripping its nutrients. Less nutrient dense.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Whole Wheat contains B vitamins, thiamin, folate, fiber, iron, magnesium, antioxidants like Vitamin E.  </a:t>
            </a:r>
            <a:endParaRPr/>
          </a:p>
        </p:txBody>
      </p:sp>
      <p:pic>
        <p:nvPicPr>
          <p:cNvPr descr="Whole Wheat Flour Gluten Free Images | Free Photos, PNG Stickers ..."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225" y="2407900"/>
            <a:ext cx="3863752" cy="2574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 royalty free whole grain bread images, minimum size:2k | Peakpx"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775" y="2371950"/>
            <a:ext cx="4107425" cy="25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7" title="Bran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950" y="-44950"/>
            <a:ext cx="91799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ublic Domain Picture | Depicted here, is some of the devastating ..."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105050" y="76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                                </a:t>
            </a:r>
            <a:r>
              <a:rPr b="1" i="1" lang="en"/>
              <a:t>What Can We DO Now?</a:t>
            </a:r>
            <a:endParaRPr b="1" i="1"/>
          </a:p>
        </p:txBody>
      </p:sp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311700" y="649300"/>
            <a:ext cx="8520600" cy="43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Be aware of deficiencies!</a:t>
            </a:r>
            <a:endParaRPr b="1" sz="3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               </a:t>
            </a: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Vitamin</a:t>
            </a: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 D, B, Iron, etc.                      Hydration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             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              </a:t>
            </a: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Sleep  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latin typeface="Merriweather"/>
                <a:ea typeface="Merriweather"/>
                <a:cs typeface="Merriweather"/>
                <a:sym typeface="Merriweather"/>
              </a:rPr>
              <a:t>             Movement </a:t>
            </a:r>
            <a:endParaRPr sz="25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yes, arrow, symbol, icon, design, sign, direction, red | Piqsels"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07200"/>
            <a:ext cx="904026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s, arrow, symbol, icon, design, sign, direction, red | Piqsels"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75" y="2340245"/>
            <a:ext cx="850099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s, arrow, symbol, icon, design, sign, direction, red | Piqsels"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75" y="3356455"/>
            <a:ext cx="904026" cy="825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s, arrow, symbol, icon, design, sign, direction, red | Piqsels"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463" y="1382580"/>
            <a:ext cx="904026" cy="825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311700" y="224650"/>
            <a:ext cx="8520600" cy="49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</a:t>
            </a:r>
            <a:r>
              <a:rPr lang="en" sz="2300">
                <a:latin typeface="Merriweather"/>
                <a:ea typeface="Merriweather"/>
                <a:cs typeface="Merriweather"/>
                <a:sym typeface="Merriweather"/>
              </a:rPr>
              <a:t>Think: food is the means to our </a:t>
            </a:r>
            <a:r>
              <a:rPr lang="en" sz="2300">
                <a:latin typeface="Merriweather"/>
                <a:ea typeface="Merriweather"/>
                <a:cs typeface="Merriweather"/>
                <a:sym typeface="Merriweather"/>
              </a:rPr>
              <a:t>goal for longevity</a:t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latin typeface="Merriweather"/>
                <a:ea typeface="Merriweather"/>
                <a:cs typeface="Merriweather"/>
                <a:sym typeface="Merriweather"/>
              </a:rPr>
              <a:t>               </a:t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latin typeface="Merriweather"/>
                <a:ea typeface="Merriweather"/>
                <a:cs typeface="Merriweather"/>
                <a:sym typeface="Merriweather"/>
              </a:rPr>
              <a:t>             Pay attention to how you feel after you eat</a:t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latin typeface="Merriweather"/>
                <a:ea typeface="Merriweather"/>
                <a:cs typeface="Merriweather"/>
                <a:sym typeface="Merriweather"/>
              </a:rPr>
              <a:t>            Get nutrients for meat and vegetables and fruit</a:t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>
                <a:latin typeface="Merriweather"/>
                <a:ea typeface="Merriweather"/>
                <a:cs typeface="Merriweather"/>
                <a:sym typeface="Merriweather"/>
              </a:rPr>
              <a:t>             Consume protein -</a:t>
            </a:r>
            <a:r>
              <a:rPr lang="en" sz="2300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230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1 gram per pound of body weight</a:t>
            </a:r>
            <a:endParaRPr sz="230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yes, arrow, symbol, icon, design, sign, direction, red | Piqsels" id="188" name="Google Shape;18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5150"/>
            <a:ext cx="904026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s, arrow, symbol, icon, design, sign, direction, red | Piqsels"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0175"/>
            <a:ext cx="904026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s, arrow, symbol, icon, design, sign, direction, red | Piqsels"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50" y="2269150"/>
            <a:ext cx="904026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s, arrow, symbol, icon, design, sign, direction, red | Piqsels"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50" y="3392025"/>
            <a:ext cx="904026" cy="77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es, arrow, symbol, icon, design, sign, direction, red | Piqsels"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525" y="49650"/>
            <a:ext cx="904026" cy="7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>
            <p:ph type="title"/>
          </p:nvPr>
        </p:nvSpPr>
        <p:spPr>
          <a:xfrm>
            <a:off x="311700" y="112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PLAN FOR HUNGER!</a:t>
            </a:r>
            <a:endParaRPr/>
          </a:p>
        </p:txBody>
      </p:sp>
      <p:sp>
        <p:nvSpPr>
          <p:cNvPr id="198" name="Google Shape;19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yes, arrow, symbol, icon, design, sign, direction, red | Piqsels"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550" y="10750"/>
            <a:ext cx="904026" cy="77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oches Backer's BBQ potato chips | Columbia, MO, January 20… | Flickr" id="200" name="Google Shape;20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39125"/>
            <a:ext cx="3857626" cy="3987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yalty-Free photo: Colorful donuts | PickPik" id="201" name="Google Shape;20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475" y="739125"/>
            <a:ext cx="5868126" cy="398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Merriweather"/>
                <a:ea typeface="Merriweather"/>
                <a:cs typeface="Merriweather"/>
                <a:sym typeface="Merriweather"/>
              </a:rPr>
              <a:t>You’re Born an Original, Don’t Die a Copy.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 - </a:t>
            </a:r>
            <a:r>
              <a:rPr lang="en" sz="1800">
                <a:latin typeface="Merriweather"/>
                <a:ea typeface="Merriweather"/>
                <a:cs typeface="Merriweather"/>
                <a:sym typeface="Merriweather"/>
              </a:rPr>
              <a:t>John Mason</a:t>
            </a:r>
            <a:endParaRPr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" name="Google Shape;62;p14" title="Part 2! Grandmas in Coronado Dance Like No Tomorrow #dancing #grandm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850" y="1171425"/>
            <a:ext cx="7510500" cy="36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>
            <p:ph type="title"/>
          </p:nvPr>
        </p:nvSpPr>
        <p:spPr>
          <a:xfrm>
            <a:off x="1102050" y="40675"/>
            <a:ext cx="693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11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  is  </a:t>
            </a:r>
            <a:r>
              <a:rPr lang="en" sz="3511">
                <a:solidFill>
                  <a:srgbClr val="98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planned   is   possible!</a:t>
            </a:r>
            <a:endParaRPr sz="3511">
              <a:solidFill>
                <a:srgbClr val="98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7" name="Google Shape;207;p32" title="IMG_566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25" y="739175"/>
            <a:ext cx="3610925" cy="404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 title="IMG_492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940414" y="25864"/>
            <a:ext cx="3055925" cy="526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0" y="0"/>
            <a:ext cx="4672500" cy="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720">
                <a:solidFill>
                  <a:srgbClr val="FF0000"/>
                </a:solidFill>
              </a:rPr>
              <a:t>   </a:t>
            </a:r>
            <a:r>
              <a:rPr b="1" lang="en" sz="4720">
                <a:solidFill>
                  <a:srgbClr val="FF0000"/>
                </a:solidFill>
              </a:rPr>
              <a:t>Train</a:t>
            </a:r>
            <a:endParaRPr b="1" sz="472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472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720">
                <a:solidFill>
                  <a:srgbClr val="FF0000"/>
                </a:solidFill>
              </a:rPr>
              <a:t>    For</a:t>
            </a:r>
            <a:endParaRPr b="1" sz="472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472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720">
                <a:solidFill>
                  <a:srgbClr val="FF0000"/>
                </a:solidFill>
              </a:rPr>
              <a:t>    Life</a:t>
            </a:r>
            <a:endParaRPr b="1" sz="4720">
              <a:solidFill>
                <a:srgbClr val="FF0000"/>
              </a:solidFill>
            </a:endParaRPr>
          </a:p>
        </p:txBody>
      </p:sp>
      <p:pic>
        <p:nvPicPr>
          <p:cNvPr id="214" name="Google Shape;214;p33" title="a-man-carrying-two-children-in-a-field-HDHJD9-37917751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700" y="0"/>
            <a:ext cx="6455299" cy="4747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Images : white, sign, love, line, red, symbol, human, life ..."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900" y="3960975"/>
            <a:ext cx="2587925" cy="83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idx="1" type="body"/>
          </p:nvPr>
        </p:nvSpPr>
        <p:spPr>
          <a:xfrm>
            <a:off x="155850" y="972625"/>
            <a:ext cx="8937900" cy="43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900"/>
              <a:buAutoNum type="arabicPeriod"/>
            </a:pPr>
            <a:r>
              <a:rPr b="1" lang="en" sz="2900">
                <a:solidFill>
                  <a:srgbClr val="351C75"/>
                </a:solidFill>
              </a:rPr>
              <a:t>No</a:t>
            </a:r>
            <a:r>
              <a:rPr b="1" lang="en" sz="2900">
                <a:solidFill>
                  <a:srgbClr val="351C75"/>
                </a:solidFill>
              </a:rPr>
              <a:t> pain, no gain</a:t>
            </a:r>
            <a:endParaRPr b="1" sz="2900">
              <a:solidFill>
                <a:srgbClr val="351C75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900"/>
              <a:buAutoNum type="arabicPeriod"/>
            </a:pPr>
            <a:r>
              <a:rPr b="1" lang="en" sz="2900">
                <a:solidFill>
                  <a:srgbClr val="351C75"/>
                </a:solidFill>
              </a:rPr>
              <a:t>More Sweat = better workout</a:t>
            </a:r>
            <a:endParaRPr b="1" sz="2900">
              <a:solidFill>
                <a:srgbClr val="351C75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900"/>
              <a:buAutoNum type="arabicPeriod"/>
            </a:pPr>
            <a:r>
              <a:rPr b="1" lang="en" sz="2900">
                <a:solidFill>
                  <a:srgbClr val="351C75"/>
                </a:solidFill>
              </a:rPr>
              <a:t>Cardio is the only way to burn fat</a:t>
            </a:r>
            <a:endParaRPr b="1" sz="2900">
              <a:solidFill>
                <a:srgbClr val="351C75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900"/>
              <a:buAutoNum type="arabicPeriod"/>
            </a:pPr>
            <a:r>
              <a:rPr b="1" lang="en" sz="2900">
                <a:solidFill>
                  <a:srgbClr val="351C75"/>
                </a:solidFill>
              </a:rPr>
              <a:t>Crunches = six pack abs</a:t>
            </a:r>
            <a:endParaRPr b="1" sz="2900">
              <a:solidFill>
                <a:srgbClr val="351C75"/>
              </a:solidFill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900"/>
              <a:buAutoNum type="arabicPeriod"/>
            </a:pPr>
            <a:r>
              <a:rPr b="1" lang="en" sz="2900">
                <a:solidFill>
                  <a:srgbClr val="351C75"/>
                </a:solidFill>
              </a:rPr>
              <a:t>Cleaning the house is a functional workout</a:t>
            </a:r>
            <a:endParaRPr b="1" sz="2900">
              <a:solidFill>
                <a:srgbClr val="351C75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alse Statement - Free of Charge Creative Commons Handwriting image"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44900"/>
            <a:ext cx="7715250" cy="1707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lse Statement - Free of Charge Creative Commons Green Highway ..."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58400"/>
            <a:ext cx="9144000" cy="15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1892700" y="211375"/>
            <a:ext cx="535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55" u="sng">
                <a:solidFill>
                  <a:srgbClr val="FF0000"/>
                </a:solidFill>
              </a:rPr>
              <a:t>How do we train for longevity?</a:t>
            </a:r>
            <a:endParaRPr sz="3355"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311700" y="882900"/>
            <a:ext cx="8520600" cy="4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45180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Avoid ultra-processed foods &amp; Sugar</a:t>
            </a:r>
            <a:endParaRPr sz="3800">
              <a:solidFill>
                <a:schemeClr val="dk1"/>
              </a:solidFill>
            </a:endParaRPr>
          </a:p>
          <a:p>
            <a:pPr indent="-45180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Prioritize protein</a:t>
            </a:r>
            <a:endParaRPr sz="3800">
              <a:solidFill>
                <a:schemeClr val="dk1"/>
              </a:solidFill>
            </a:endParaRPr>
          </a:p>
          <a:p>
            <a:pPr indent="-45180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Know your stats </a:t>
            </a:r>
            <a:endParaRPr sz="3800">
              <a:solidFill>
                <a:schemeClr val="dk1"/>
              </a:solidFill>
            </a:endParaRPr>
          </a:p>
          <a:p>
            <a:pPr indent="-45180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Train with a plan for a purpose   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0000"/>
                </a:solidFill>
              </a:rPr>
              <a:t>Aging is inevitable, plan for it.</a:t>
            </a:r>
            <a:endParaRPr sz="4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 title="655cbbd3-15e7-4007-b992-72e8bae5de9d-24198442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351C75"/>
                </a:solidFill>
              </a:rPr>
              <a:t>Resources</a:t>
            </a:r>
            <a:endParaRPr b="1" sz="2820">
              <a:solidFill>
                <a:srgbClr val="351C75"/>
              </a:solidFill>
            </a:endParaRPr>
          </a:p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93525" y="1152475"/>
            <a:ext cx="5483700" cy="38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Mike Matthews: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LegionAthletics.com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 u="sng"/>
              <a:t>Sugar Crush</a:t>
            </a:r>
            <a:r>
              <a:rPr lang="en" sz="2000"/>
              <a:t>- Dr. Jacoby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 u="sng"/>
              <a:t>The Power of Habit</a:t>
            </a:r>
            <a:r>
              <a:rPr lang="en" sz="2000"/>
              <a:t>- Duhigg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 u="sng"/>
              <a:t>The AutoImmune Solution</a:t>
            </a:r>
            <a:r>
              <a:rPr lang="en" sz="2000"/>
              <a:t>- Dr. Amy Myers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 u="sng"/>
              <a:t>Roar</a:t>
            </a:r>
            <a:r>
              <a:rPr lang="en" sz="2000"/>
              <a:t>- Sims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 u="sng"/>
              <a:t>The Wahls Protocol</a:t>
            </a:r>
            <a:r>
              <a:rPr lang="en" sz="2000"/>
              <a:t>- Dr. Wahls </a:t>
            </a:r>
            <a:r>
              <a:rPr lang="en" sz="2000" u="sng">
                <a:solidFill>
                  <a:schemeClr val="hlink"/>
                </a:solidFill>
                <a:hlinkClick r:id="rId4"/>
              </a:rPr>
              <a:t>https://terrywahls.com/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7" title="tempImagee0cUIV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36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/>
          <p:nvPr>
            <p:ph type="title"/>
          </p:nvPr>
        </p:nvSpPr>
        <p:spPr>
          <a:xfrm>
            <a:off x="184175" y="87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674EA7"/>
                </a:solidFill>
              </a:rPr>
              <a:t>Resources: Podcasts</a:t>
            </a:r>
            <a:endParaRPr b="1" sz="3020">
              <a:solidFill>
                <a:srgbClr val="674EA7"/>
              </a:solidFill>
            </a:endParaRPr>
          </a:p>
        </p:txBody>
      </p:sp>
      <p:sp>
        <p:nvSpPr>
          <p:cNvPr id="246" name="Google Shape;246;p38"/>
          <p:cNvSpPr txBox="1"/>
          <p:nvPr/>
        </p:nvSpPr>
        <p:spPr>
          <a:xfrm>
            <a:off x="76500" y="660675"/>
            <a:ext cx="42933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2"/>
                </a:solidFill>
              </a:rPr>
              <a:t>*</a:t>
            </a:r>
            <a:r>
              <a:rPr b="1" i="1" lang="en" sz="2100">
                <a:solidFill>
                  <a:schemeClr val="dk1"/>
                </a:solidFill>
              </a:rPr>
              <a:t>The Peter Attia Drive Podcast</a:t>
            </a:r>
            <a:endParaRPr b="1" i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dk2"/>
                </a:solidFill>
              </a:rPr>
              <a:t>* </a:t>
            </a:r>
            <a:r>
              <a:rPr b="1" i="1" lang="en" sz="2000">
                <a:solidFill>
                  <a:schemeClr val="dk1"/>
                </a:solidFill>
              </a:rPr>
              <a:t>The Diary of a CEO </a:t>
            </a:r>
            <a:endParaRPr b="1" i="1" sz="2000">
              <a:solidFill>
                <a:schemeClr val="dk1"/>
              </a:solidFill>
            </a:endParaRPr>
          </a:p>
        </p:txBody>
      </p:sp>
      <p:pic>
        <p:nvPicPr>
          <p:cNvPr id="247" name="Google Shape;247;p38" title="Screenshot 2025-10-06 at 6.11.40 P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75" y="1698950"/>
            <a:ext cx="3747058" cy="28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 txBox="1"/>
          <p:nvPr/>
        </p:nvSpPr>
        <p:spPr>
          <a:xfrm>
            <a:off x="4189800" y="87975"/>
            <a:ext cx="4250700" cy="3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2"/>
                </a:solidFill>
              </a:rPr>
              <a:t>*</a:t>
            </a:r>
            <a:r>
              <a:rPr b="1" i="1" lang="en" sz="2100">
                <a:solidFill>
                  <a:schemeClr val="dk2"/>
                </a:solidFill>
              </a:rPr>
              <a:t>Dr. Gabrielle Lyon Show</a:t>
            </a:r>
            <a:endParaRPr b="1" i="1"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2"/>
                </a:solidFill>
              </a:rPr>
              <a:t>*Foodtrainers</a:t>
            </a:r>
            <a:endParaRPr b="1" i="1"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2"/>
                </a:solidFill>
              </a:rPr>
              <a:t>*Realfoodology</a:t>
            </a:r>
            <a:endParaRPr b="1" i="1"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2"/>
                </a:solidFill>
              </a:rPr>
              <a:t>*Huberman Lab</a:t>
            </a:r>
            <a:endParaRPr b="1" i="1" sz="2100">
              <a:solidFill>
                <a:schemeClr val="dk2"/>
              </a:solidFill>
            </a:endParaRPr>
          </a:p>
        </p:txBody>
      </p:sp>
      <p:sp>
        <p:nvSpPr>
          <p:cNvPr id="249" name="Google Shape;249;p38"/>
          <p:cNvSpPr txBox="1"/>
          <p:nvPr/>
        </p:nvSpPr>
        <p:spPr>
          <a:xfrm>
            <a:off x="323125" y="4522875"/>
            <a:ext cx="36081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With Dr. Robert Lustig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343 Royalty-Free Knowledge Photos | PickPik" id="250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125" y="2199575"/>
            <a:ext cx="3771900" cy="30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5435300" y="1627475"/>
            <a:ext cx="372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 title="ABAYCBT-Bcloseup_1200x12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00" y="0"/>
            <a:ext cx="90542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110550" y="96475"/>
            <a:ext cx="8986200" cy="7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Merriweather"/>
                <a:ea typeface="Merriweather"/>
                <a:cs typeface="Merriweather"/>
                <a:sym typeface="Merriweather"/>
              </a:rPr>
              <a:t>WHERE THERE IS PLANNING…. </a:t>
            </a:r>
            <a:endParaRPr sz="3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76525" y="3995775"/>
            <a:ext cx="8773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                  THERE IS POSSIBILITY</a:t>
            </a:r>
            <a:endParaRPr sz="34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descr="Free Images : wing, leaf, color, blue, atlas, streets, art, folded ..."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5675"/>
            <a:ext cx="4287596" cy="2857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ccess arrow, showing, challenges, ahead, obstruction, arrows ..."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396" y="985675"/>
            <a:ext cx="3683437" cy="285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1617475" y="471975"/>
            <a:ext cx="549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2022 West Virginia DHHR Survey</a:t>
            </a:r>
            <a:endParaRPr b="1"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269575" y="14400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8"/>
              <a:t>20%+ had trouble walking &amp; climbing stairs.</a:t>
            </a:r>
            <a:endParaRPr sz="24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8"/>
              <a:t>74.4% were overweight or obese (higher in men)</a:t>
            </a:r>
            <a:endParaRPr sz="24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8"/>
              <a:t>More than ⅓</a:t>
            </a:r>
            <a:r>
              <a:rPr lang="en" sz="2408"/>
              <a:t> do not get adequate sleep</a:t>
            </a:r>
            <a:endParaRPr sz="24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8"/>
              <a:t>30% of us do not exercise or participate in an active leisure activity</a:t>
            </a:r>
            <a:endParaRPr sz="24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8"/>
              <a:t>More than 40% have arthritis</a:t>
            </a:r>
            <a:endParaRPr sz="2408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8"/>
              <a:t>Tobacco use, cancer, heart disease &amp; diabetes are on the rise</a:t>
            </a:r>
            <a:endParaRPr sz="2408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Singapore road sign - Warning - Danger.svg - Wikipedia"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350" y="71900"/>
            <a:ext cx="2088325" cy="171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Merriweather"/>
                <a:ea typeface="Merriweather"/>
                <a:cs typeface="Merriweather"/>
                <a:sym typeface="Merriweather"/>
              </a:rPr>
              <a:t>               </a:t>
            </a:r>
            <a:r>
              <a:rPr lang="en" sz="3020">
                <a:latin typeface="Merriweather"/>
                <a:ea typeface="Merriweather"/>
                <a:cs typeface="Merriweather"/>
                <a:sym typeface="Merriweather"/>
              </a:rPr>
              <a:t>Lesson Plan for Longevity</a:t>
            </a:r>
            <a:endParaRPr sz="302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16"/>
              <a:t>Objectives</a:t>
            </a:r>
            <a:r>
              <a:rPr lang="en" sz="2716"/>
              <a:t>: </a:t>
            </a:r>
            <a:r>
              <a:rPr lang="en" sz="2716"/>
              <a:t>Live</a:t>
            </a:r>
            <a:r>
              <a:rPr lang="en" sz="2716"/>
              <a:t> a long, fruitful life. </a:t>
            </a:r>
            <a:endParaRPr sz="27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716"/>
              <a:t>                    Not be a burden to my family, be a benefit.</a:t>
            </a:r>
            <a:endParaRPr sz="27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2716"/>
              <a:t>Goals:</a:t>
            </a:r>
            <a:r>
              <a:rPr lang="en" sz="2716"/>
              <a:t>  Dance at grandchildren’s wedding</a:t>
            </a:r>
            <a:endParaRPr sz="27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716"/>
              <a:t>             Walk up and down stairs with ease</a:t>
            </a:r>
            <a:endParaRPr sz="27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716"/>
              <a:t>             Be independent from </a:t>
            </a:r>
            <a:r>
              <a:rPr lang="en" sz="2716"/>
              <a:t>lifelong</a:t>
            </a:r>
            <a:r>
              <a:rPr lang="en" sz="2716"/>
              <a:t> medications</a:t>
            </a:r>
            <a:endParaRPr sz="27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Three-part cycle diagram.png - Wikimedia Commons"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614" y="2073925"/>
            <a:ext cx="2017985" cy="1934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>
            <p:ph type="title"/>
          </p:nvPr>
        </p:nvSpPr>
        <p:spPr>
          <a:xfrm>
            <a:off x="2287575" y="355125"/>
            <a:ext cx="63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22">
                <a:solidFill>
                  <a:srgbClr val="FF9900"/>
                </a:solidFill>
              </a:rPr>
              <a:t>            </a:t>
            </a:r>
            <a:r>
              <a:rPr b="1" lang="en" sz="3577">
                <a:solidFill>
                  <a:srgbClr val="FF9900"/>
                </a:solidFill>
              </a:rPr>
              <a:t>HABIT CYCLE</a:t>
            </a:r>
            <a:r>
              <a:rPr b="1" lang="en" sz="3022">
                <a:solidFill>
                  <a:srgbClr val="FF9900"/>
                </a:solidFill>
              </a:rPr>
              <a:t> </a:t>
            </a:r>
            <a:r>
              <a:rPr lang="en"/>
              <a:t>-</a:t>
            </a:r>
            <a:r>
              <a:rPr lang="en" sz="2244"/>
              <a:t> Charles Duhigg</a:t>
            </a:r>
            <a:endParaRPr sz="2244"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1545550" y="1197400"/>
            <a:ext cx="2866500" cy="11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900">
                <a:solidFill>
                  <a:srgbClr val="0000FF"/>
                </a:solidFill>
              </a:rPr>
              <a:t>QUEUE</a:t>
            </a:r>
            <a:endParaRPr b="1" sz="2900">
              <a:solidFill>
                <a:srgbClr val="0000FF"/>
              </a:solidFill>
            </a:endParaRPr>
          </a:p>
        </p:txBody>
      </p:sp>
      <p:pic>
        <p:nvPicPr>
          <p:cNvPr descr="File:AS-rondo-icon-blau.svg - Wikipedia"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1188" y="1017725"/>
            <a:ext cx="4300027" cy="40472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1347875" y="4290325"/>
            <a:ext cx="2111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000FF"/>
                </a:solidFill>
              </a:rPr>
              <a:t>ROUTINE</a:t>
            </a:r>
            <a:endParaRPr b="1" sz="2900">
              <a:solidFill>
                <a:srgbClr val="0000FF"/>
              </a:solidFill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6308075" y="1293950"/>
            <a:ext cx="2480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000FF"/>
                </a:solidFill>
              </a:rPr>
              <a:t>REWARD</a:t>
            </a:r>
            <a:endParaRPr b="1" sz="29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eriod"/>
            </a:pPr>
            <a:r>
              <a:rPr i="1" lang="en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Skipping meals speeds up weight loss</a:t>
            </a:r>
            <a:endParaRPr i="1" sz="2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eriod"/>
            </a:pPr>
            <a:r>
              <a:rPr i="1" lang="en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Calories are created equal</a:t>
            </a:r>
            <a:endParaRPr i="1" sz="2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eriod"/>
            </a:pPr>
            <a:r>
              <a:rPr i="1" lang="en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 Makes You Fat</a:t>
            </a:r>
            <a:endParaRPr i="1" sz="2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eriod"/>
            </a:pPr>
            <a:r>
              <a:rPr i="1" lang="en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Gluten is bad </a:t>
            </a:r>
            <a:endParaRPr i="1" sz="2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eriod"/>
            </a:pPr>
            <a:r>
              <a:rPr i="1" lang="en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Low Fat = Healthier Choice</a:t>
            </a:r>
            <a:endParaRPr i="1" sz="2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omic Sans MS"/>
              <a:buAutoNum type="arabicPeriod"/>
            </a:pPr>
            <a:r>
              <a:rPr i="1" lang="en"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Lifting Weights will bulk you up</a:t>
            </a:r>
            <a:endParaRPr i="1" sz="2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False Statement - Free of Charge Creative Commons Handwriting image"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170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476438" y="3957967"/>
            <a:ext cx="8191130" cy="10192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FAKE NEWS!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ree Images : dish, meal, corn, fast food, cuisine, new ..."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5" y="0"/>
            <a:ext cx="8878377" cy="505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FC16EFFACB1349A665F8EE5894EE41" ma:contentTypeVersion="" ma:contentTypeDescription="Create a new document." ma:contentTypeScope="" ma:versionID="b801d8ccda1f74e5a08a68d599a28627">
  <xsd:schema xmlns:xsd="http://www.w3.org/2001/XMLSchema" xmlns:xs="http://www.w3.org/2001/XMLSchema" xmlns:p="http://schemas.microsoft.com/office/2006/metadata/properties" xmlns:ns2="8c6278e3-9b26-43e6-a5ea-26220a879a18" targetNamespace="http://schemas.microsoft.com/office/2006/metadata/properties" ma:root="true" ma:fieldsID="c79d92dd027d08f41ee6df0f4b0df29c" ns2:_="">
    <xsd:import namespace="8c6278e3-9b26-43e6-a5ea-26220a879a1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278e3-9b26-43e6-a5ea-26220a879a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8D6AA3-7C95-4531-A4F6-DD93F34E8C66}"/>
</file>

<file path=customXml/itemProps2.xml><?xml version="1.0" encoding="utf-8"?>
<ds:datastoreItem xmlns:ds="http://schemas.openxmlformats.org/officeDocument/2006/customXml" ds:itemID="{AF401302-6E8F-48A9-A17D-901FB2649A3A}"/>
</file>

<file path=customXml/itemProps3.xml><?xml version="1.0" encoding="utf-8"?>
<ds:datastoreItem xmlns:ds="http://schemas.openxmlformats.org/officeDocument/2006/customXml" ds:itemID="{5C4CAD2E-1B27-4A71-94D8-CFA03A401DA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0x010100ABFC16EFFACB1349A665F8EE5894EE41</vt:lpwstr>
  </property>
</Properties>
</file>