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80" r:id="rId2"/>
    <p:sldId id="362" r:id="rId3"/>
    <p:sldId id="301" r:id="rId4"/>
    <p:sldId id="368" r:id="rId5"/>
    <p:sldId id="2145705646" r:id="rId6"/>
    <p:sldId id="2145705647" r:id="rId7"/>
    <p:sldId id="2145705637" r:id="rId8"/>
    <p:sldId id="2145705645" r:id="rId9"/>
    <p:sldId id="2145705643" r:id="rId10"/>
    <p:sldId id="369" r:id="rId11"/>
    <p:sldId id="2145705638" r:id="rId12"/>
    <p:sldId id="2145705657" r:id="rId13"/>
    <p:sldId id="2145705659" r:id="rId14"/>
    <p:sldId id="2145705656" r:id="rId15"/>
    <p:sldId id="358" r:id="rId16"/>
    <p:sldId id="366" r:id="rId17"/>
    <p:sldId id="374" r:id="rId18"/>
    <p:sldId id="300" r:id="rId19"/>
    <p:sldId id="318" r:id="rId20"/>
    <p:sldId id="2145705653" r:id="rId21"/>
    <p:sldId id="2145705654" r:id="rId22"/>
    <p:sldId id="2145705662" r:id="rId23"/>
    <p:sldId id="2145705664" r:id="rId24"/>
    <p:sldId id="2145705650" r:id="rId25"/>
    <p:sldId id="373" r:id="rId26"/>
    <p:sldId id="349" r:id="rId27"/>
    <p:sldId id="372" r:id="rId28"/>
    <p:sldId id="360" r:id="rId29"/>
    <p:sldId id="308" r:id="rId30"/>
    <p:sldId id="307" r:id="rId31"/>
    <p:sldId id="375" r:id="rId32"/>
    <p:sldId id="258"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3C881-FEB4-0429-02BE-A0C66103EF77}" name="Teddie Norton" initials="TN" userId="S::Teddie.Norton@iiaba.net::6c39d231-b8d5-4113-9f2c-c6a325f324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Bonner" initials="SB" lastIdx="1" clrIdx="0">
    <p:extLst>
      <p:ext uri="{19B8F6BF-5375-455C-9EA6-DF929625EA0E}">
        <p15:presenceInfo xmlns:p15="http://schemas.microsoft.com/office/powerpoint/2012/main" userId="S::Susan.Bonner@iiaba.net::8bf9c08c-fb44-4c87-8fb9-a9d9e3a75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2A5DD"/>
    <a:srgbClr val="222B59"/>
    <a:srgbClr val="1C2443"/>
    <a:srgbClr val="1D2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64" autoAdjust="0"/>
    <p:restoredTop sz="94660"/>
  </p:normalViewPr>
  <p:slideViewPr>
    <p:cSldViewPr snapToGrid="0">
      <p:cViewPr varScale="1">
        <p:scale>
          <a:sx n="78" d="100"/>
          <a:sy n="78" d="100"/>
        </p:scale>
        <p:origin x="17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die Norton" userId="6c39d231-b8d5-4113-9f2c-c6a325f3247b" providerId="ADAL" clId="{95F0EA8C-2B44-42B5-90B7-C35C0E98DA16}"/>
    <pc:docChg chg="custSel addSld modSld sldOrd">
      <pc:chgData name="Teddie Norton" userId="6c39d231-b8d5-4113-9f2c-c6a325f3247b" providerId="ADAL" clId="{95F0EA8C-2B44-42B5-90B7-C35C0E98DA16}" dt="2025-10-03T16:10:47.591" v="932"/>
      <pc:docMkLst>
        <pc:docMk/>
      </pc:docMkLst>
      <pc:sldChg chg="add">
        <pc:chgData name="Teddie Norton" userId="6c39d231-b8d5-4113-9f2c-c6a325f3247b" providerId="ADAL" clId="{95F0EA8C-2B44-42B5-90B7-C35C0E98DA16}" dt="2025-10-03T15:40:10.761" v="909"/>
        <pc:sldMkLst>
          <pc:docMk/>
          <pc:sldMk cId="237309651" sldId="258"/>
        </pc:sldMkLst>
      </pc:sldChg>
      <pc:sldChg chg="add">
        <pc:chgData name="Teddie Norton" userId="6c39d231-b8d5-4113-9f2c-c6a325f3247b" providerId="ADAL" clId="{95F0EA8C-2B44-42B5-90B7-C35C0E98DA16}" dt="2025-10-03T15:40:10.761" v="909"/>
        <pc:sldMkLst>
          <pc:docMk/>
          <pc:sldMk cId="2589093243" sldId="307"/>
        </pc:sldMkLst>
      </pc:sldChg>
      <pc:sldChg chg="modSp mod">
        <pc:chgData name="Teddie Norton" userId="6c39d231-b8d5-4113-9f2c-c6a325f3247b" providerId="ADAL" clId="{95F0EA8C-2B44-42B5-90B7-C35C0E98DA16}" dt="2025-10-03T15:23:38.857" v="291" actId="14100"/>
        <pc:sldMkLst>
          <pc:docMk/>
          <pc:sldMk cId="2999145980" sldId="369"/>
        </pc:sldMkLst>
        <pc:spChg chg="mod">
          <ac:chgData name="Teddie Norton" userId="6c39d231-b8d5-4113-9f2c-c6a325f3247b" providerId="ADAL" clId="{95F0EA8C-2B44-42B5-90B7-C35C0E98DA16}" dt="2025-10-03T15:23:38.857" v="291" actId="14100"/>
          <ac:spMkLst>
            <pc:docMk/>
            <pc:sldMk cId="2999145980" sldId="369"/>
            <ac:spMk id="2" creationId="{3A76BA0C-12C1-5881-924B-CE51940DFA37}"/>
          </ac:spMkLst>
        </pc:spChg>
        <pc:spChg chg="mod">
          <ac:chgData name="Teddie Norton" userId="6c39d231-b8d5-4113-9f2c-c6a325f3247b" providerId="ADAL" clId="{95F0EA8C-2B44-42B5-90B7-C35C0E98DA16}" dt="2025-10-03T15:23:34.647" v="290" actId="20577"/>
          <ac:spMkLst>
            <pc:docMk/>
            <pc:sldMk cId="2999145980" sldId="369"/>
            <ac:spMk id="3" creationId="{68F026D4-1BDD-6CAD-3BEE-3AD2321D8985}"/>
          </ac:spMkLst>
        </pc:spChg>
      </pc:sldChg>
      <pc:sldChg chg="ord">
        <pc:chgData name="Teddie Norton" userId="6c39d231-b8d5-4113-9f2c-c6a325f3247b" providerId="ADAL" clId="{95F0EA8C-2B44-42B5-90B7-C35C0E98DA16}" dt="2025-10-03T16:10:47.591" v="932"/>
        <pc:sldMkLst>
          <pc:docMk/>
          <pc:sldMk cId="2051879580" sldId="374"/>
        </pc:sldMkLst>
      </pc:sldChg>
      <pc:sldChg chg="add">
        <pc:chgData name="Teddie Norton" userId="6c39d231-b8d5-4113-9f2c-c6a325f3247b" providerId="ADAL" clId="{95F0EA8C-2B44-42B5-90B7-C35C0E98DA16}" dt="2025-10-03T15:40:10.761" v="909"/>
        <pc:sldMkLst>
          <pc:docMk/>
          <pc:sldMk cId="1727611768" sldId="375"/>
        </pc:sldMkLst>
      </pc:sldChg>
      <pc:sldChg chg="modSp mod">
        <pc:chgData name="Teddie Norton" userId="6c39d231-b8d5-4113-9f2c-c6a325f3247b" providerId="ADAL" clId="{95F0EA8C-2B44-42B5-90B7-C35C0E98DA16}" dt="2025-10-03T15:23:49.262" v="294" actId="14100"/>
        <pc:sldMkLst>
          <pc:docMk/>
          <pc:sldMk cId="3887733574" sldId="2145705638"/>
        </pc:sldMkLst>
        <pc:spChg chg="mod">
          <ac:chgData name="Teddie Norton" userId="6c39d231-b8d5-4113-9f2c-c6a325f3247b" providerId="ADAL" clId="{95F0EA8C-2B44-42B5-90B7-C35C0E98DA16}" dt="2025-10-03T15:23:49.262" v="294" actId="14100"/>
          <ac:spMkLst>
            <pc:docMk/>
            <pc:sldMk cId="3887733574" sldId="2145705638"/>
            <ac:spMk id="2" creationId="{BD643289-8A72-FFB2-7E16-74D00C48DD43}"/>
          </ac:spMkLst>
        </pc:spChg>
      </pc:sldChg>
      <pc:sldChg chg="modSp mod">
        <pc:chgData name="Teddie Norton" userId="6c39d231-b8d5-4113-9f2c-c6a325f3247b" providerId="ADAL" clId="{95F0EA8C-2B44-42B5-90B7-C35C0E98DA16}" dt="2025-10-03T15:24:14.021" v="297" actId="207"/>
        <pc:sldMkLst>
          <pc:docMk/>
          <pc:sldMk cId="1888875766" sldId="2145705653"/>
        </pc:sldMkLst>
        <pc:spChg chg="mod">
          <ac:chgData name="Teddie Norton" userId="6c39d231-b8d5-4113-9f2c-c6a325f3247b" providerId="ADAL" clId="{95F0EA8C-2B44-42B5-90B7-C35C0E98DA16}" dt="2025-10-03T15:24:06.009" v="296" actId="207"/>
          <ac:spMkLst>
            <pc:docMk/>
            <pc:sldMk cId="1888875766" sldId="2145705653"/>
            <ac:spMk id="4" creationId="{CA775D52-9CD0-6CA5-343E-DFF0E643BA94}"/>
          </ac:spMkLst>
        </pc:spChg>
        <pc:spChg chg="mod">
          <ac:chgData name="Teddie Norton" userId="6c39d231-b8d5-4113-9f2c-c6a325f3247b" providerId="ADAL" clId="{95F0EA8C-2B44-42B5-90B7-C35C0E98DA16}" dt="2025-10-03T15:24:14.021" v="297" actId="207"/>
          <ac:spMkLst>
            <pc:docMk/>
            <pc:sldMk cId="1888875766" sldId="2145705653"/>
            <ac:spMk id="7" creationId="{0A22D045-91CC-3521-6984-C191C6E5410A}"/>
          </ac:spMkLst>
        </pc:spChg>
      </pc:sldChg>
      <pc:sldChg chg="modSp mod">
        <pc:chgData name="Teddie Norton" userId="6c39d231-b8d5-4113-9f2c-c6a325f3247b" providerId="ADAL" clId="{95F0EA8C-2B44-42B5-90B7-C35C0E98DA16}" dt="2025-10-03T15:24:32.045" v="301" actId="207"/>
        <pc:sldMkLst>
          <pc:docMk/>
          <pc:sldMk cId="1597912424" sldId="2145705654"/>
        </pc:sldMkLst>
        <pc:spChg chg="mod">
          <ac:chgData name="Teddie Norton" userId="6c39d231-b8d5-4113-9f2c-c6a325f3247b" providerId="ADAL" clId="{95F0EA8C-2B44-42B5-90B7-C35C0E98DA16}" dt="2025-10-03T15:24:25.289" v="299" actId="207"/>
          <ac:spMkLst>
            <pc:docMk/>
            <pc:sldMk cId="1597912424" sldId="2145705654"/>
            <ac:spMk id="2" creationId="{A1B5849C-F867-C473-E476-514DD3417773}"/>
          </ac:spMkLst>
        </pc:spChg>
        <pc:spChg chg="mod">
          <ac:chgData name="Teddie Norton" userId="6c39d231-b8d5-4113-9f2c-c6a325f3247b" providerId="ADAL" clId="{95F0EA8C-2B44-42B5-90B7-C35C0E98DA16}" dt="2025-10-03T15:24:22.519" v="298" actId="207"/>
          <ac:spMkLst>
            <pc:docMk/>
            <pc:sldMk cId="1597912424" sldId="2145705654"/>
            <ac:spMk id="3" creationId="{503AE26A-1516-BD83-78B0-B8B18DD91D2A}"/>
          </ac:spMkLst>
        </pc:spChg>
        <pc:spChg chg="mod">
          <ac:chgData name="Teddie Norton" userId="6c39d231-b8d5-4113-9f2c-c6a325f3247b" providerId="ADAL" clId="{95F0EA8C-2B44-42B5-90B7-C35C0E98DA16}" dt="2025-10-03T15:24:28.077" v="300" actId="207"/>
          <ac:spMkLst>
            <pc:docMk/>
            <pc:sldMk cId="1597912424" sldId="2145705654"/>
            <ac:spMk id="4" creationId="{361BF558-0BD0-395D-744A-E2466E94FD3F}"/>
          </ac:spMkLst>
        </pc:spChg>
        <pc:spChg chg="mod">
          <ac:chgData name="Teddie Norton" userId="6c39d231-b8d5-4113-9f2c-c6a325f3247b" providerId="ADAL" clId="{95F0EA8C-2B44-42B5-90B7-C35C0E98DA16}" dt="2025-10-03T15:24:32.045" v="301" actId="207"/>
          <ac:spMkLst>
            <pc:docMk/>
            <pc:sldMk cId="1597912424" sldId="2145705654"/>
            <ac:spMk id="5" creationId="{9EAE238B-C9E2-3E84-B2D7-1C54A40D20D8}"/>
          </ac:spMkLst>
        </pc:spChg>
      </pc:sldChg>
      <pc:sldChg chg="addSp delSp modSp add mod modClrScheme chgLayout">
        <pc:chgData name="Teddie Norton" userId="6c39d231-b8d5-4113-9f2c-c6a325f3247b" providerId="ADAL" clId="{95F0EA8C-2B44-42B5-90B7-C35C0E98DA16}" dt="2025-10-03T15:45:39.037" v="928" actId="1036"/>
        <pc:sldMkLst>
          <pc:docMk/>
          <pc:sldMk cId="3816250291" sldId="2145705656"/>
        </pc:sldMkLst>
        <pc:picChg chg="add mod">
          <ac:chgData name="Teddie Norton" userId="6c39d231-b8d5-4113-9f2c-c6a325f3247b" providerId="ADAL" clId="{95F0EA8C-2B44-42B5-90B7-C35C0E98DA16}" dt="2025-10-03T15:45:39.037" v="928" actId="1036"/>
          <ac:picMkLst>
            <pc:docMk/>
            <pc:sldMk cId="3816250291" sldId="2145705656"/>
            <ac:picMk id="10" creationId="{C11AB6A5-EA33-B708-4DCB-62E99B5C19FD}"/>
          </ac:picMkLst>
        </pc:picChg>
      </pc:sldChg>
      <pc:sldChg chg="modSp add mod modClrScheme chgLayout">
        <pc:chgData name="Teddie Norton" userId="6c39d231-b8d5-4113-9f2c-c6a325f3247b" providerId="ADAL" clId="{95F0EA8C-2B44-42B5-90B7-C35C0E98DA16}" dt="2025-10-03T15:31:13.098" v="348" actId="207"/>
        <pc:sldMkLst>
          <pc:docMk/>
          <pc:sldMk cId="2729764328" sldId="2145705657"/>
        </pc:sldMkLst>
        <pc:spChg chg="mod ord">
          <ac:chgData name="Teddie Norton" userId="6c39d231-b8d5-4113-9f2c-c6a325f3247b" providerId="ADAL" clId="{95F0EA8C-2B44-42B5-90B7-C35C0E98DA16}" dt="2025-10-03T15:30:36.248" v="342" actId="20577"/>
          <ac:spMkLst>
            <pc:docMk/>
            <pc:sldMk cId="2729764328" sldId="2145705657"/>
            <ac:spMk id="2" creationId="{0DAEE033-A014-8FFE-89F5-A8133A3D8595}"/>
          </ac:spMkLst>
        </pc:spChg>
        <pc:spChg chg="mod ord">
          <ac:chgData name="Teddie Norton" userId="6c39d231-b8d5-4113-9f2c-c6a325f3247b" providerId="ADAL" clId="{95F0EA8C-2B44-42B5-90B7-C35C0E98DA16}" dt="2025-10-03T15:30:54.897" v="346" actId="1076"/>
          <ac:spMkLst>
            <pc:docMk/>
            <pc:sldMk cId="2729764328" sldId="2145705657"/>
            <ac:spMk id="3" creationId="{5A3584FC-689D-01F0-9BC1-50107D0074DE}"/>
          </ac:spMkLst>
        </pc:spChg>
        <pc:spChg chg="mod">
          <ac:chgData name="Teddie Norton" userId="6c39d231-b8d5-4113-9f2c-c6a325f3247b" providerId="ADAL" clId="{95F0EA8C-2B44-42B5-90B7-C35C0E98DA16}" dt="2025-10-03T15:31:13.098" v="348" actId="207"/>
          <ac:spMkLst>
            <pc:docMk/>
            <pc:sldMk cId="2729764328" sldId="2145705657"/>
            <ac:spMk id="4" creationId="{7FC846C3-B785-666F-D06C-BEF96A33E5F8}"/>
          </ac:spMkLst>
        </pc:spChg>
      </pc:sldChg>
      <pc:sldChg chg="addSp delSp modSp add mod">
        <pc:chgData name="Teddie Norton" userId="6c39d231-b8d5-4113-9f2c-c6a325f3247b" providerId="ADAL" clId="{95F0EA8C-2B44-42B5-90B7-C35C0E98DA16}" dt="2025-10-03T15:32:46.103" v="706" actId="207"/>
        <pc:sldMkLst>
          <pc:docMk/>
          <pc:sldMk cId="1861975812" sldId="2145705659"/>
        </pc:sldMkLst>
        <pc:spChg chg="add mod">
          <ac:chgData name="Teddie Norton" userId="6c39d231-b8d5-4113-9f2c-c6a325f3247b" providerId="ADAL" clId="{95F0EA8C-2B44-42B5-90B7-C35C0E98DA16}" dt="2025-10-03T15:32:46.103" v="706" actId="207"/>
          <ac:spMkLst>
            <pc:docMk/>
            <pc:sldMk cId="1861975812" sldId="2145705659"/>
            <ac:spMk id="3" creationId="{6A17D21F-F505-3E20-6617-1B5115263FC9}"/>
          </ac:spMkLst>
        </pc:spChg>
      </pc:sldChg>
      <pc:sldChg chg="modSp mod">
        <pc:chgData name="Teddie Norton" userId="6c39d231-b8d5-4113-9f2c-c6a325f3247b" providerId="ADAL" clId="{95F0EA8C-2B44-42B5-90B7-C35C0E98DA16}" dt="2025-10-03T15:35:32.255" v="908" actId="20577"/>
        <pc:sldMkLst>
          <pc:docMk/>
          <pc:sldMk cId="2974647111" sldId="2145705664"/>
        </pc:sldMkLst>
        <pc:spChg chg="mod">
          <ac:chgData name="Teddie Norton" userId="6c39d231-b8d5-4113-9f2c-c6a325f3247b" providerId="ADAL" clId="{95F0EA8C-2B44-42B5-90B7-C35C0E98DA16}" dt="2025-10-03T15:28:09.785" v="308" actId="20577"/>
          <ac:spMkLst>
            <pc:docMk/>
            <pc:sldMk cId="2974647111" sldId="2145705664"/>
            <ac:spMk id="2" creationId="{B6353E84-E774-6876-C637-EEE09BF93C9E}"/>
          </ac:spMkLst>
        </pc:spChg>
        <pc:spChg chg="mod">
          <ac:chgData name="Teddie Norton" userId="6c39d231-b8d5-4113-9f2c-c6a325f3247b" providerId="ADAL" clId="{95F0EA8C-2B44-42B5-90B7-C35C0E98DA16}" dt="2025-10-03T15:35:32.255" v="908" actId="20577"/>
          <ac:spMkLst>
            <pc:docMk/>
            <pc:sldMk cId="2974647111" sldId="2145705664"/>
            <ac:spMk id="3" creationId="{D88E7B69-00AF-D160-75F9-4F129DCAD7C0}"/>
          </ac:spMkLst>
        </pc:spChg>
      </pc:sldChg>
    </pc:docChg>
  </pc:docChgLst>
  <pc:docChgLst>
    <pc:chgData name="Lora" userId="91309dff-ab9f-4859-b280-a741050f5609" providerId="ADAL" clId="{DD3A9FA5-758C-43EC-A68B-546DEC04AB04}"/>
    <pc:docChg chg="modShowInfo">
      <pc:chgData name="Lora" userId="91309dff-ab9f-4859-b280-a741050f5609" providerId="ADAL" clId="{DD3A9FA5-758C-43EC-A68B-546DEC04AB04}" dt="2025-10-07T12:21:50.440"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C3164-6AC9-4405-9273-D219AAED2D74}"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2C3A7-DECF-4834-A691-52BA9555922A}" type="slidenum">
              <a:rPr lang="en-US" smtClean="0"/>
              <a:t>‹#›</a:t>
            </a:fld>
            <a:endParaRPr lang="en-US"/>
          </a:p>
        </p:txBody>
      </p:sp>
    </p:spTree>
    <p:extLst>
      <p:ext uri="{BB962C8B-B14F-4D97-AF65-F5344CB8AC3E}">
        <p14:creationId xmlns:p14="http://schemas.microsoft.com/office/powerpoint/2010/main" val="388286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B2C3A7-DECF-4834-A691-52BA9555922A}" type="slidenum">
              <a:rPr lang="en-US" smtClean="0"/>
              <a:t>1</a:t>
            </a:fld>
            <a:endParaRPr lang="en-US"/>
          </a:p>
        </p:txBody>
      </p:sp>
    </p:spTree>
    <p:extLst>
      <p:ext uri="{BB962C8B-B14F-4D97-AF65-F5344CB8AC3E}">
        <p14:creationId xmlns:p14="http://schemas.microsoft.com/office/powerpoint/2010/main" val="362286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B2C3A7-DECF-4834-A691-52BA9555922A}" type="slidenum">
              <a:rPr lang="en-US" smtClean="0"/>
              <a:t>15</a:t>
            </a:fld>
            <a:endParaRPr lang="en-US"/>
          </a:p>
        </p:txBody>
      </p:sp>
    </p:spTree>
    <p:extLst>
      <p:ext uri="{BB962C8B-B14F-4D97-AF65-F5344CB8AC3E}">
        <p14:creationId xmlns:p14="http://schemas.microsoft.com/office/powerpoint/2010/main" val="1982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https://www.brookings.edu/articles/what-history-tells-us-about-the-2026-midterm-elections/</a:t>
            </a:r>
          </a:p>
        </p:txBody>
      </p:sp>
      <p:sp>
        <p:nvSpPr>
          <p:cNvPr id="4" name="Slide Number Placeholder 3"/>
          <p:cNvSpPr>
            <a:spLocks noGrp="1"/>
          </p:cNvSpPr>
          <p:nvPr>
            <p:ph type="sldNum" sz="quarter" idx="5"/>
          </p:nvPr>
        </p:nvSpPr>
        <p:spPr/>
        <p:txBody>
          <a:bodyPr/>
          <a:lstStyle/>
          <a:p>
            <a:fld id="{5EB2C3A7-DECF-4834-A691-52BA9555922A}" type="slidenum">
              <a:rPr lang="en-US" smtClean="0"/>
              <a:t>21</a:t>
            </a:fld>
            <a:endParaRPr lang="en-US"/>
          </a:p>
        </p:txBody>
      </p:sp>
    </p:spTree>
    <p:extLst>
      <p:ext uri="{BB962C8B-B14F-4D97-AF65-F5344CB8AC3E}">
        <p14:creationId xmlns:p14="http://schemas.microsoft.com/office/powerpoint/2010/main" val="141141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6C36-9F4A-C9D0-86BD-6C6CED93F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352E6-F9A4-2173-181A-76C5A07AA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BB46C-EA10-9DA7-6D41-96891CB884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219694-0531-2AA4-49A8-6C419DFCD837}"/>
              </a:ext>
            </a:extLst>
          </p:cNvPr>
          <p:cNvSpPr>
            <a:spLocks noGrp="1"/>
          </p:cNvSpPr>
          <p:nvPr>
            <p:ph type="sldNum" sz="quarter" idx="5"/>
          </p:nvPr>
        </p:nvSpPr>
        <p:spPr/>
        <p:txBody>
          <a:bodyPr/>
          <a:lstStyle/>
          <a:p>
            <a:fld id="{5EB2C3A7-DECF-4834-A691-52BA9555922A}" type="slidenum">
              <a:rPr lang="en-US" smtClean="0"/>
              <a:t>22</a:t>
            </a:fld>
            <a:endParaRPr lang="en-US"/>
          </a:p>
        </p:txBody>
      </p:sp>
    </p:spTree>
    <p:extLst>
      <p:ext uri="{BB962C8B-B14F-4D97-AF65-F5344CB8AC3E}">
        <p14:creationId xmlns:p14="http://schemas.microsoft.com/office/powerpoint/2010/main" val="10075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B2C3A7-DECF-4834-A691-52BA9555922A}" type="slidenum">
              <a:rPr lang="en-US" smtClean="0"/>
              <a:t>32</a:t>
            </a:fld>
            <a:endParaRPr lang="en-US"/>
          </a:p>
        </p:txBody>
      </p:sp>
    </p:spTree>
    <p:extLst>
      <p:ext uri="{BB962C8B-B14F-4D97-AF65-F5344CB8AC3E}">
        <p14:creationId xmlns:p14="http://schemas.microsoft.com/office/powerpoint/2010/main" val="1345328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659867-6171-FC47-AAE3-F7C4230BA244}"/>
              </a:ext>
            </a:extLst>
          </p:cNvPr>
          <p:cNvSpPr/>
          <p:nvPr userDrawn="1"/>
        </p:nvSpPr>
        <p:spPr>
          <a:xfrm>
            <a:off x="890913" y="846768"/>
            <a:ext cx="10410173" cy="52233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334983B-C239-264E-A947-7FB028CEE40E}"/>
              </a:ext>
            </a:extLst>
          </p:cNvPr>
          <p:cNvSpPr>
            <a:spLocks noGrp="1"/>
          </p:cNvSpPr>
          <p:nvPr>
            <p:ph type="ctrTitle" hasCustomPrompt="1"/>
          </p:nvPr>
        </p:nvSpPr>
        <p:spPr>
          <a:xfrm>
            <a:off x="2538607" y="1470167"/>
            <a:ext cx="7114784" cy="1883219"/>
          </a:xfrm>
        </p:spPr>
        <p:txBody>
          <a:bodyPr anchor="b">
            <a:normAutofit/>
          </a:bodyPr>
          <a:lstStyle>
            <a:lvl1pPr algn="ctr">
              <a:defRPr sz="44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TITLE GOES HERE</a:t>
            </a:r>
            <a:br>
              <a:rPr lang="en-US"/>
            </a:br>
            <a:r>
              <a:rPr lang="en-US"/>
              <a:t>and HERE</a:t>
            </a:r>
          </a:p>
        </p:txBody>
      </p:sp>
      <p:sp>
        <p:nvSpPr>
          <p:cNvPr id="3" name="Subtitle 2">
            <a:extLst>
              <a:ext uri="{FF2B5EF4-FFF2-40B4-BE49-F238E27FC236}">
                <a16:creationId xmlns:a16="http://schemas.microsoft.com/office/drawing/2014/main" id="{90FD4A6B-AA6A-2741-8FA0-4D5D9A3778A0}"/>
              </a:ext>
            </a:extLst>
          </p:cNvPr>
          <p:cNvSpPr>
            <a:spLocks noGrp="1"/>
          </p:cNvSpPr>
          <p:nvPr>
            <p:ph type="subTitle" idx="1" hasCustomPrompt="1"/>
          </p:nvPr>
        </p:nvSpPr>
        <p:spPr>
          <a:xfrm>
            <a:off x="1887254" y="3639616"/>
            <a:ext cx="8417490" cy="1655762"/>
          </a:xfrm>
        </p:spPr>
        <p:txBody>
          <a:bodyPr/>
          <a:lstStyle>
            <a:lvl1pPr marL="0" indent="0" algn="ctr">
              <a:buNone/>
              <a:defRPr sz="2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and Name Here</a:t>
            </a:r>
          </a:p>
        </p:txBody>
      </p:sp>
    </p:spTree>
    <p:extLst>
      <p:ext uri="{BB962C8B-B14F-4D97-AF65-F5344CB8AC3E}">
        <p14:creationId xmlns:p14="http://schemas.microsoft.com/office/powerpoint/2010/main" val="716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459999-5E75-9449-B252-CA328417D149}"/>
              </a:ext>
            </a:extLst>
          </p:cNvPr>
          <p:cNvSpPr>
            <a:spLocks noGrp="1"/>
          </p:cNvSpPr>
          <p:nvPr>
            <p:ph type="dt" sz="half" idx="10"/>
          </p:nvPr>
        </p:nvSpPr>
        <p:spPr/>
        <p:txBody>
          <a:bodyPr/>
          <a:lstStyle>
            <a:lvl1pPr>
              <a:defRPr>
                <a:solidFill>
                  <a:schemeClr val="bg1"/>
                </a:solidFill>
              </a:defRPr>
            </a:lvl1pPr>
          </a:lstStyle>
          <a:p>
            <a:fld id="{BC7E6024-486A-BC40-ACBB-F41E993E38A7}" type="datetimeFigureOut">
              <a:rPr lang="en-US" smtClean="0"/>
              <a:pPr/>
              <a:t>10/7/2025</a:t>
            </a:fld>
            <a:endParaRPr lang="en-US"/>
          </a:p>
        </p:txBody>
      </p:sp>
      <p:sp>
        <p:nvSpPr>
          <p:cNvPr id="4" name="Footer Placeholder 3">
            <a:extLst>
              <a:ext uri="{FF2B5EF4-FFF2-40B4-BE49-F238E27FC236}">
                <a16:creationId xmlns:a16="http://schemas.microsoft.com/office/drawing/2014/main" id="{65A722EA-EB7A-A643-8D3D-DE287355288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E3CF7E5-BBEE-184C-A30A-B543DE80AB9F}"/>
              </a:ext>
            </a:extLst>
          </p:cNvPr>
          <p:cNvSpPr>
            <a:spLocks noGrp="1"/>
          </p:cNvSpPr>
          <p:nvPr>
            <p:ph type="sldNum" sz="quarter" idx="12"/>
          </p:nvPr>
        </p:nvSpPr>
        <p:spPr/>
        <p:txBody>
          <a:bodyPr/>
          <a:lstStyle>
            <a:lvl1pPr>
              <a:defRPr>
                <a:solidFill>
                  <a:schemeClr val="bg1"/>
                </a:solidFill>
              </a:defRPr>
            </a:lvl1pPr>
          </a:lstStyle>
          <a:p>
            <a:fld id="{499BF328-F042-C242-B007-681D20A2629F}" type="slidenum">
              <a:rPr lang="en-US" smtClean="0"/>
              <a:pPr/>
              <a:t>‹#›</a:t>
            </a:fld>
            <a:endParaRPr lang="en-US"/>
          </a:p>
        </p:txBody>
      </p:sp>
      <p:sp>
        <p:nvSpPr>
          <p:cNvPr id="9" name="Title 1">
            <a:extLst>
              <a:ext uri="{FF2B5EF4-FFF2-40B4-BE49-F238E27FC236}">
                <a16:creationId xmlns:a16="http://schemas.microsoft.com/office/drawing/2014/main" id="{80B47E8C-9F6F-0A4A-8A8C-033D7C3203B0}"/>
              </a:ext>
            </a:extLst>
          </p:cNvPr>
          <p:cNvSpPr>
            <a:spLocks noGrp="1"/>
          </p:cNvSpPr>
          <p:nvPr>
            <p:ph type="title"/>
          </p:nvPr>
        </p:nvSpPr>
        <p:spPr>
          <a:xfrm>
            <a:off x="3306870" y="365125"/>
            <a:ext cx="8046929"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2B9A413-8819-594B-97EF-7C8979F08308}"/>
              </a:ext>
            </a:extLst>
          </p:cNvPr>
          <p:cNvSpPr>
            <a:spLocks noGrp="1"/>
          </p:cNvSpPr>
          <p:nvPr>
            <p:ph idx="1"/>
          </p:nvPr>
        </p:nvSpPr>
        <p:spPr>
          <a:xfrm>
            <a:off x="3306870" y="1825625"/>
            <a:ext cx="8046929"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59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C25369-E081-724B-88C9-7929602E0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558E12-7D42-E548-A3D9-5336C8617389}"/>
              </a:ext>
            </a:extLst>
          </p:cNvPr>
          <p:cNvSpPr>
            <a:spLocks noGrp="1"/>
          </p:cNvSpPr>
          <p:nvPr>
            <p:ph sz="half" idx="2"/>
          </p:nvPr>
        </p:nvSpPr>
        <p:spPr>
          <a:xfrm>
            <a:off x="839788" y="2671762"/>
            <a:ext cx="5157787" cy="28742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15F26-2AE6-E343-B03A-B8A9843F54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010E60-D217-554D-A83F-CCEFFD458A83}"/>
              </a:ext>
            </a:extLst>
          </p:cNvPr>
          <p:cNvSpPr>
            <a:spLocks noGrp="1"/>
          </p:cNvSpPr>
          <p:nvPr>
            <p:ph sz="quarter" idx="4"/>
          </p:nvPr>
        </p:nvSpPr>
        <p:spPr>
          <a:xfrm>
            <a:off x="6172200" y="2671761"/>
            <a:ext cx="5183188" cy="2874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00EB68C-6B5E-5242-8292-D862DA2537A7}"/>
              </a:ext>
            </a:extLst>
          </p:cNvPr>
          <p:cNvSpPr>
            <a:spLocks noGrp="1"/>
          </p:cNvSpPr>
          <p:nvPr>
            <p:ph type="ftr" sz="quarter" idx="11"/>
          </p:nvPr>
        </p:nvSpPr>
        <p:spPr>
          <a:xfrm>
            <a:off x="1346095" y="6123057"/>
            <a:ext cx="3551582" cy="365125"/>
          </a:xfrm>
        </p:spPr>
        <p:txBody>
          <a:bodyPr/>
          <a:lstStyle>
            <a:lvl1pPr>
              <a:defRPr b="1">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57DB1F-D463-8149-9C57-AF1E233E72A8}"/>
              </a:ext>
            </a:extLst>
          </p:cNvPr>
          <p:cNvSpPr>
            <a:spLocks noGrp="1"/>
          </p:cNvSpPr>
          <p:nvPr>
            <p:ph type="sldNum" sz="quarter" idx="12"/>
          </p:nvPr>
        </p:nvSpPr>
        <p:spPr>
          <a:xfrm>
            <a:off x="11589025" y="6127750"/>
            <a:ext cx="500269" cy="365125"/>
          </a:xfrm>
        </p:spPr>
        <p:txBody>
          <a:bodyPr/>
          <a:lstStyle>
            <a:lvl1pPr algn="ctr">
              <a:defRPr sz="1600" b="1">
                <a:solidFill>
                  <a:schemeClr val="bg1"/>
                </a:solidFill>
              </a:defRPr>
            </a:lvl1pPr>
          </a:lstStyle>
          <a:p>
            <a:fld id="{499BF328-F042-C242-B007-681D20A2629F}" type="slidenum">
              <a:rPr lang="en-US" smtClean="0"/>
              <a:pPr/>
              <a:t>‹#›</a:t>
            </a:fld>
            <a:endParaRPr lang="en-US"/>
          </a:p>
        </p:txBody>
      </p:sp>
      <p:cxnSp>
        <p:nvCxnSpPr>
          <p:cNvPr id="10" name="Straight Connector 9">
            <a:extLst>
              <a:ext uri="{FF2B5EF4-FFF2-40B4-BE49-F238E27FC236}">
                <a16:creationId xmlns:a16="http://schemas.microsoft.com/office/drawing/2014/main" id="{9F8D8BE8-DA38-B24A-B530-6FA5448FE043}"/>
              </a:ext>
            </a:extLst>
          </p:cNvPr>
          <p:cNvCxnSpPr>
            <a:cxnSpLocks/>
          </p:cNvCxnSpPr>
          <p:nvPr userDrawn="1"/>
        </p:nvCxnSpPr>
        <p:spPr>
          <a:xfrm>
            <a:off x="-87682" y="365125"/>
            <a:ext cx="99707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F83D72-5AB2-4646-9AD2-67660E910C8B}"/>
              </a:ext>
            </a:extLst>
          </p:cNvPr>
          <p:cNvCxnSpPr>
            <a:cxnSpLocks/>
          </p:cNvCxnSpPr>
          <p:nvPr userDrawn="1"/>
        </p:nvCxnSpPr>
        <p:spPr>
          <a:xfrm>
            <a:off x="-87682" y="365125"/>
            <a:ext cx="997071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7">
            <a:extLst>
              <a:ext uri="{FF2B5EF4-FFF2-40B4-BE49-F238E27FC236}">
                <a16:creationId xmlns:a16="http://schemas.microsoft.com/office/drawing/2014/main" id="{8ED51CA6-3F2E-1849-9D48-31BA043C71D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29110" y="113429"/>
            <a:ext cx="1732594" cy="503389"/>
          </a:xfrm>
          <a:prstGeom prst="rect">
            <a:avLst/>
          </a:prstGeom>
        </p:spPr>
      </p:pic>
      <p:sp>
        <p:nvSpPr>
          <p:cNvPr id="14" name="Title 1">
            <a:extLst>
              <a:ext uri="{FF2B5EF4-FFF2-40B4-BE49-F238E27FC236}">
                <a16:creationId xmlns:a16="http://schemas.microsoft.com/office/drawing/2014/main" id="{CA7CA953-1B7E-114C-95C0-E4252BCF012D}"/>
              </a:ext>
            </a:extLst>
          </p:cNvPr>
          <p:cNvSpPr>
            <a:spLocks noGrp="1"/>
          </p:cNvSpPr>
          <p:nvPr>
            <p:ph type="title"/>
          </p:nvPr>
        </p:nvSpPr>
        <p:spPr>
          <a:xfrm>
            <a:off x="838200" y="681038"/>
            <a:ext cx="10514012" cy="833438"/>
          </a:xfrm>
        </p:spPr>
        <p:txBody>
          <a:bodyPr>
            <a:normAutofit/>
          </a:bodyPr>
          <a:lstStyle>
            <a:lvl1pPr>
              <a:defRPr sz="3600" b="1" i="0">
                <a:solidFill>
                  <a:schemeClr val="accent1"/>
                </a:solidFill>
                <a:latin typeface="Futura" panose="020B0602020204020303" pitchFamily="34" charset="-79"/>
                <a:cs typeface="Futura" panose="020B0602020204020303" pitchFamily="34" charset="-79"/>
              </a:defRPr>
            </a:lvl1pPr>
          </a:lstStyle>
          <a:p>
            <a:r>
              <a:rPr lang="en-US"/>
              <a:t>Click to edit Master title style</a:t>
            </a:r>
          </a:p>
        </p:txBody>
      </p:sp>
    </p:spTree>
    <p:extLst>
      <p:ext uri="{BB962C8B-B14F-4D97-AF65-F5344CB8AC3E}">
        <p14:creationId xmlns:p14="http://schemas.microsoft.com/office/powerpoint/2010/main" val="262855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B925CC1-7E37-6A4C-9E2D-E2F509EFFC32}"/>
              </a:ext>
            </a:extLst>
          </p:cNvPr>
          <p:cNvCxnSpPr>
            <a:cxnSpLocks/>
          </p:cNvCxnSpPr>
          <p:nvPr userDrawn="1"/>
        </p:nvCxnSpPr>
        <p:spPr>
          <a:xfrm>
            <a:off x="-87682" y="365125"/>
            <a:ext cx="997071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69394E-AF36-754B-A8F0-AFD109713C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29110" y="113429"/>
            <a:ext cx="1732594" cy="503389"/>
          </a:xfrm>
          <a:prstGeom prst="rect">
            <a:avLst/>
          </a:prstGeom>
        </p:spPr>
      </p:pic>
      <p:sp>
        <p:nvSpPr>
          <p:cNvPr id="9" name="Footer Placeholder 7">
            <a:extLst>
              <a:ext uri="{FF2B5EF4-FFF2-40B4-BE49-F238E27FC236}">
                <a16:creationId xmlns:a16="http://schemas.microsoft.com/office/drawing/2014/main" id="{7405A893-A866-E443-ADB9-F46977A30571}"/>
              </a:ext>
            </a:extLst>
          </p:cNvPr>
          <p:cNvSpPr>
            <a:spLocks noGrp="1"/>
          </p:cNvSpPr>
          <p:nvPr>
            <p:ph type="ftr" sz="quarter" idx="11"/>
          </p:nvPr>
        </p:nvSpPr>
        <p:spPr>
          <a:xfrm>
            <a:off x="1346095" y="6123057"/>
            <a:ext cx="3551582" cy="365125"/>
          </a:xfrm>
        </p:spPr>
        <p:txBody>
          <a:bodyPr/>
          <a:lstStyle>
            <a:lvl1pPr>
              <a:defRPr b="1">
                <a:solidFill>
                  <a:schemeClr val="bg1"/>
                </a:solidFill>
              </a:defRPr>
            </a:lvl1pPr>
          </a:lstStyle>
          <a:p>
            <a:endParaRPr lang="en-US"/>
          </a:p>
        </p:txBody>
      </p:sp>
      <p:sp>
        <p:nvSpPr>
          <p:cNvPr id="11" name="Slide Number Placeholder 8">
            <a:extLst>
              <a:ext uri="{FF2B5EF4-FFF2-40B4-BE49-F238E27FC236}">
                <a16:creationId xmlns:a16="http://schemas.microsoft.com/office/drawing/2014/main" id="{A4F613AE-225C-0D4D-9379-FB1714C9C092}"/>
              </a:ext>
            </a:extLst>
          </p:cNvPr>
          <p:cNvSpPr>
            <a:spLocks noGrp="1"/>
          </p:cNvSpPr>
          <p:nvPr>
            <p:ph type="sldNum" sz="quarter" idx="12"/>
          </p:nvPr>
        </p:nvSpPr>
        <p:spPr>
          <a:xfrm>
            <a:off x="11589025" y="6127750"/>
            <a:ext cx="500269" cy="365125"/>
          </a:xfrm>
        </p:spPr>
        <p:txBody>
          <a:bodyPr/>
          <a:lstStyle>
            <a:lvl1pPr algn="ctr">
              <a:defRPr sz="1600" b="1">
                <a:solidFill>
                  <a:schemeClr val="bg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342792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1194DE-55F6-FE4A-B877-3C1CF28B22B1}"/>
              </a:ext>
            </a:extLst>
          </p:cNvPr>
          <p:cNvSpPr/>
          <p:nvPr userDrawn="1"/>
        </p:nvSpPr>
        <p:spPr>
          <a:xfrm>
            <a:off x="5229703" y="0"/>
            <a:ext cx="696229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040DE-7189-8540-8B06-E7014972C25A}"/>
              </a:ext>
            </a:extLst>
          </p:cNvPr>
          <p:cNvSpPr>
            <a:spLocks noGrp="1"/>
          </p:cNvSpPr>
          <p:nvPr>
            <p:ph type="title"/>
          </p:nvPr>
        </p:nvSpPr>
        <p:spPr>
          <a:xfrm>
            <a:off x="6003757" y="729114"/>
            <a:ext cx="5598587" cy="990462"/>
          </a:xfrm>
        </p:spPr>
        <p:txBody>
          <a:bodyPr anchor="b">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631A4-5663-104B-9419-5D51EAC3BE32}"/>
              </a:ext>
            </a:extLst>
          </p:cNvPr>
          <p:cNvSpPr>
            <a:spLocks noGrp="1"/>
          </p:cNvSpPr>
          <p:nvPr>
            <p:ph idx="1"/>
          </p:nvPr>
        </p:nvSpPr>
        <p:spPr>
          <a:xfrm>
            <a:off x="6003758" y="1876927"/>
            <a:ext cx="5598588" cy="381656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7">
            <a:extLst>
              <a:ext uri="{FF2B5EF4-FFF2-40B4-BE49-F238E27FC236}">
                <a16:creationId xmlns:a16="http://schemas.microsoft.com/office/drawing/2014/main" id="{F98EEA3B-9BC2-4D44-AD49-77F9EBD1902F}"/>
              </a:ext>
            </a:extLst>
          </p:cNvPr>
          <p:cNvSpPr>
            <a:spLocks noGrp="1"/>
          </p:cNvSpPr>
          <p:nvPr>
            <p:ph type="ftr" sz="quarter" idx="11"/>
          </p:nvPr>
        </p:nvSpPr>
        <p:spPr>
          <a:xfrm>
            <a:off x="7987239" y="6127749"/>
            <a:ext cx="2869968" cy="365125"/>
          </a:xfrm>
        </p:spPr>
        <p:txBody>
          <a:bodyPr/>
          <a:lstStyle>
            <a:lvl1pPr algn="r">
              <a:defRPr b="1">
                <a:solidFill>
                  <a:schemeClr val="bg1"/>
                </a:solidFill>
              </a:defRPr>
            </a:lvl1pPr>
          </a:lstStyle>
          <a:p>
            <a:endParaRPr lang="en-US"/>
          </a:p>
        </p:txBody>
      </p:sp>
      <p:sp>
        <p:nvSpPr>
          <p:cNvPr id="11" name="Slide Number Placeholder 8">
            <a:extLst>
              <a:ext uri="{FF2B5EF4-FFF2-40B4-BE49-F238E27FC236}">
                <a16:creationId xmlns:a16="http://schemas.microsoft.com/office/drawing/2014/main" id="{3E104036-3934-A440-9916-04776D9EEECF}"/>
              </a:ext>
            </a:extLst>
          </p:cNvPr>
          <p:cNvSpPr>
            <a:spLocks noGrp="1"/>
          </p:cNvSpPr>
          <p:nvPr>
            <p:ph type="sldNum" sz="quarter" idx="12"/>
          </p:nvPr>
        </p:nvSpPr>
        <p:spPr>
          <a:xfrm>
            <a:off x="11102077" y="6127750"/>
            <a:ext cx="500269" cy="365125"/>
          </a:xfrm>
        </p:spPr>
        <p:txBody>
          <a:bodyPr/>
          <a:lstStyle>
            <a:lvl1pPr algn="ctr">
              <a:defRPr sz="1600" b="1">
                <a:solidFill>
                  <a:schemeClr val="bg1"/>
                </a:solidFill>
              </a:defRPr>
            </a:lvl1pPr>
          </a:lstStyle>
          <a:p>
            <a:fld id="{499BF328-F042-C242-B007-681D20A2629F}" type="slidenum">
              <a:rPr lang="en-US" smtClean="0"/>
              <a:pPr/>
              <a:t>‹#›</a:t>
            </a:fld>
            <a:endParaRPr lang="en-US"/>
          </a:p>
        </p:txBody>
      </p:sp>
      <p:pic>
        <p:nvPicPr>
          <p:cNvPr id="13" name="Picture 7">
            <a:extLst>
              <a:ext uri="{FF2B5EF4-FFF2-40B4-BE49-F238E27FC236}">
                <a16:creationId xmlns:a16="http://schemas.microsoft.com/office/drawing/2014/main" id="{5A65688A-C4B0-8240-84A7-39E1CEF5CB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3757" y="6058617"/>
            <a:ext cx="1732594" cy="503388"/>
          </a:xfrm>
          <a:prstGeom prst="rect">
            <a:avLst/>
          </a:prstGeom>
        </p:spPr>
      </p:pic>
      <p:sp>
        <p:nvSpPr>
          <p:cNvPr id="14" name="Picture Placeholder 2">
            <a:extLst>
              <a:ext uri="{FF2B5EF4-FFF2-40B4-BE49-F238E27FC236}">
                <a16:creationId xmlns:a16="http://schemas.microsoft.com/office/drawing/2014/main" id="{4FBF1417-C758-6242-9EEC-E269C1C3211C}"/>
              </a:ext>
            </a:extLst>
          </p:cNvPr>
          <p:cNvSpPr>
            <a:spLocks noGrp="1"/>
          </p:cNvSpPr>
          <p:nvPr>
            <p:ph type="pic" idx="13"/>
          </p:nvPr>
        </p:nvSpPr>
        <p:spPr>
          <a:xfrm>
            <a:off x="317065" y="348916"/>
            <a:ext cx="4574975" cy="6143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42496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1194DE-55F6-FE4A-B877-3C1CF28B22B1}"/>
              </a:ext>
            </a:extLst>
          </p:cNvPr>
          <p:cNvSpPr/>
          <p:nvPr userDrawn="1"/>
        </p:nvSpPr>
        <p:spPr>
          <a:xfrm>
            <a:off x="5229703" y="0"/>
            <a:ext cx="6962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040DE-7189-8540-8B06-E7014972C25A}"/>
              </a:ext>
            </a:extLst>
          </p:cNvPr>
          <p:cNvSpPr>
            <a:spLocks noGrp="1"/>
          </p:cNvSpPr>
          <p:nvPr>
            <p:ph type="title"/>
          </p:nvPr>
        </p:nvSpPr>
        <p:spPr>
          <a:xfrm>
            <a:off x="6003757" y="729114"/>
            <a:ext cx="5598587" cy="990462"/>
          </a:xfrm>
        </p:spPr>
        <p:txBody>
          <a:bodyPr anchor="b">
            <a:normAutofit/>
          </a:bodyPr>
          <a:lstStyle>
            <a:lvl1pPr>
              <a:defRPr sz="28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631A4-5663-104B-9419-5D51EAC3BE32}"/>
              </a:ext>
            </a:extLst>
          </p:cNvPr>
          <p:cNvSpPr>
            <a:spLocks noGrp="1"/>
          </p:cNvSpPr>
          <p:nvPr>
            <p:ph idx="1"/>
          </p:nvPr>
        </p:nvSpPr>
        <p:spPr>
          <a:xfrm>
            <a:off x="6003758" y="1876927"/>
            <a:ext cx="5598588" cy="3816564"/>
          </a:xfrm>
        </p:spPr>
        <p:txBody>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7">
            <a:extLst>
              <a:ext uri="{FF2B5EF4-FFF2-40B4-BE49-F238E27FC236}">
                <a16:creationId xmlns:a16="http://schemas.microsoft.com/office/drawing/2014/main" id="{F98EEA3B-9BC2-4D44-AD49-77F9EBD1902F}"/>
              </a:ext>
            </a:extLst>
          </p:cNvPr>
          <p:cNvSpPr>
            <a:spLocks noGrp="1"/>
          </p:cNvSpPr>
          <p:nvPr>
            <p:ph type="ftr" sz="quarter" idx="11"/>
          </p:nvPr>
        </p:nvSpPr>
        <p:spPr>
          <a:xfrm>
            <a:off x="7987239" y="6127749"/>
            <a:ext cx="2869968" cy="365125"/>
          </a:xfrm>
        </p:spPr>
        <p:txBody>
          <a:bodyPr/>
          <a:lstStyle>
            <a:lvl1pPr algn="r">
              <a:defRPr b="1">
                <a:solidFill>
                  <a:schemeClr val="accent1"/>
                </a:solidFill>
              </a:defRPr>
            </a:lvl1pPr>
          </a:lstStyle>
          <a:p>
            <a:endParaRPr lang="en-US"/>
          </a:p>
        </p:txBody>
      </p:sp>
      <p:pic>
        <p:nvPicPr>
          <p:cNvPr id="13" name="Picture 7">
            <a:extLst>
              <a:ext uri="{FF2B5EF4-FFF2-40B4-BE49-F238E27FC236}">
                <a16:creationId xmlns:a16="http://schemas.microsoft.com/office/drawing/2014/main" id="{5A65688A-C4B0-8240-84A7-39E1CEF5CB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3758" y="6058617"/>
            <a:ext cx="1732591" cy="503388"/>
          </a:xfrm>
          <a:prstGeom prst="rect">
            <a:avLst/>
          </a:prstGeom>
        </p:spPr>
      </p:pic>
      <p:sp>
        <p:nvSpPr>
          <p:cNvPr id="14" name="Picture Placeholder 2">
            <a:extLst>
              <a:ext uri="{FF2B5EF4-FFF2-40B4-BE49-F238E27FC236}">
                <a16:creationId xmlns:a16="http://schemas.microsoft.com/office/drawing/2014/main" id="{4FBF1417-C758-6242-9EEC-E269C1C3211C}"/>
              </a:ext>
            </a:extLst>
          </p:cNvPr>
          <p:cNvSpPr>
            <a:spLocks noGrp="1"/>
          </p:cNvSpPr>
          <p:nvPr>
            <p:ph type="pic" idx="13"/>
          </p:nvPr>
        </p:nvSpPr>
        <p:spPr>
          <a:xfrm>
            <a:off x="336884" y="348916"/>
            <a:ext cx="4403078" cy="6143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Slide Number Placeholder 8">
            <a:extLst>
              <a:ext uri="{FF2B5EF4-FFF2-40B4-BE49-F238E27FC236}">
                <a16:creationId xmlns:a16="http://schemas.microsoft.com/office/drawing/2014/main" id="{EB11582A-27AF-3F4C-AEAD-CB53C35125C7}"/>
              </a:ext>
            </a:extLst>
          </p:cNvPr>
          <p:cNvSpPr>
            <a:spLocks noGrp="1"/>
          </p:cNvSpPr>
          <p:nvPr>
            <p:ph type="sldNum" sz="quarter" idx="12"/>
          </p:nvPr>
        </p:nvSpPr>
        <p:spPr>
          <a:xfrm>
            <a:off x="11102077" y="6127750"/>
            <a:ext cx="500269" cy="365125"/>
          </a:xfrm>
        </p:spPr>
        <p:txBody>
          <a:bodyPr/>
          <a:lstStyle>
            <a:lvl1pPr algn="ctr">
              <a:defRPr sz="1600" b="1">
                <a:solidFill>
                  <a:schemeClr val="accent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366549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FAD67B-B932-194A-8C94-4874520BBF47}"/>
              </a:ext>
            </a:extLst>
          </p:cNvPr>
          <p:cNvSpPr/>
          <p:nvPr userDrawn="1"/>
        </p:nvSpPr>
        <p:spPr>
          <a:xfrm>
            <a:off x="6485021" y="-1"/>
            <a:ext cx="57150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27426-27AA-3440-95E9-7849B5731226}"/>
              </a:ext>
            </a:extLst>
          </p:cNvPr>
          <p:cNvSpPr>
            <a:spLocks noGrp="1"/>
          </p:cNvSpPr>
          <p:nvPr>
            <p:ph type="title"/>
          </p:nvPr>
        </p:nvSpPr>
        <p:spPr>
          <a:xfrm>
            <a:off x="601579" y="437347"/>
            <a:ext cx="5105401" cy="8910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F3F15F4A-37AB-824A-9AF5-3DB26E6BD50E}"/>
              </a:ext>
            </a:extLst>
          </p:cNvPr>
          <p:cNvSpPr>
            <a:spLocks noGrp="1"/>
          </p:cNvSpPr>
          <p:nvPr>
            <p:ph type="pic" idx="1"/>
          </p:nvPr>
        </p:nvSpPr>
        <p:spPr>
          <a:xfrm>
            <a:off x="6954254" y="409074"/>
            <a:ext cx="4860758" cy="6027821"/>
          </a:xfrm>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FBC26C-5621-4D47-AAC1-A768A60A49C2}"/>
              </a:ext>
            </a:extLst>
          </p:cNvPr>
          <p:cNvSpPr>
            <a:spLocks noGrp="1"/>
          </p:cNvSpPr>
          <p:nvPr>
            <p:ph type="body" sz="half" idx="2"/>
          </p:nvPr>
        </p:nvSpPr>
        <p:spPr>
          <a:xfrm>
            <a:off x="601580" y="1491917"/>
            <a:ext cx="5105400" cy="425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Footer Placeholder 7">
            <a:extLst>
              <a:ext uri="{FF2B5EF4-FFF2-40B4-BE49-F238E27FC236}">
                <a16:creationId xmlns:a16="http://schemas.microsoft.com/office/drawing/2014/main" id="{5183E5A9-9EA2-B740-9497-308867D41EDE}"/>
              </a:ext>
            </a:extLst>
          </p:cNvPr>
          <p:cNvSpPr>
            <a:spLocks noGrp="1"/>
          </p:cNvSpPr>
          <p:nvPr>
            <p:ph type="ftr" sz="quarter" idx="11"/>
          </p:nvPr>
        </p:nvSpPr>
        <p:spPr>
          <a:xfrm>
            <a:off x="1237811" y="6130207"/>
            <a:ext cx="2528073" cy="365125"/>
          </a:xfrm>
        </p:spPr>
        <p:txBody>
          <a:bodyPr/>
          <a:lstStyle>
            <a:lvl1pPr algn="l">
              <a:defRPr>
                <a:solidFill>
                  <a:schemeClr val="accent1"/>
                </a:solidFill>
              </a:defRPr>
            </a:lvl1pPr>
          </a:lstStyle>
          <a:p>
            <a:endParaRPr lang="en-US"/>
          </a:p>
        </p:txBody>
      </p:sp>
      <p:sp>
        <p:nvSpPr>
          <p:cNvPr id="11" name="Slide Number Placeholder 8">
            <a:extLst>
              <a:ext uri="{FF2B5EF4-FFF2-40B4-BE49-F238E27FC236}">
                <a16:creationId xmlns:a16="http://schemas.microsoft.com/office/drawing/2014/main" id="{D2074C56-1DC9-7C4E-8007-7BDDAE49837C}"/>
              </a:ext>
            </a:extLst>
          </p:cNvPr>
          <p:cNvSpPr>
            <a:spLocks noGrp="1"/>
          </p:cNvSpPr>
          <p:nvPr>
            <p:ph type="sldNum" sz="quarter" idx="12"/>
          </p:nvPr>
        </p:nvSpPr>
        <p:spPr>
          <a:xfrm>
            <a:off x="601579" y="6130207"/>
            <a:ext cx="500269" cy="365125"/>
          </a:xfrm>
        </p:spPr>
        <p:txBody>
          <a:bodyPr/>
          <a:lstStyle>
            <a:lvl1pPr algn="ctr">
              <a:defRPr>
                <a:solidFill>
                  <a:schemeClr val="accent1"/>
                </a:solidFill>
              </a:defRPr>
            </a:lvl1pPr>
          </a:lstStyle>
          <a:p>
            <a:fld id="{499BF328-F042-C242-B007-681D20A2629F}" type="slidenum">
              <a:rPr lang="en-US" smtClean="0"/>
              <a:pPr/>
              <a:t>‹#›</a:t>
            </a:fld>
            <a:endParaRPr lang="en-US"/>
          </a:p>
        </p:txBody>
      </p:sp>
      <p:pic>
        <p:nvPicPr>
          <p:cNvPr id="9" name="Picture 12">
            <a:extLst>
              <a:ext uri="{FF2B5EF4-FFF2-40B4-BE49-F238E27FC236}">
                <a16:creationId xmlns:a16="http://schemas.microsoft.com/office/drawing/2014/main" id="{7F9A4AAC-9CCC-CA47-AC18-47FD4249D9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36156" y="6053290"/>
            <a:ext cx="1732594" cy="503389"/>
          </a:xfrm>
          <a:prstGeom prst="rect">
            <a:avLst/>
          </a:prstGeom>
        </p:spPr>
      </p:pic>
    </p:spTree>
    <p:extLst>
      <p:ext uri="{BB962C8B-B14F-4D97-AF65-F5344CB8AC3E}">
        <p14:creationId xmlns:p14="http://schemas.microsoft.com/office/powerpoint/2010/main" val="304805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FAD67B-B932-194A-8C94-4874520BBF47}"/>
              </a:ext>
            </a:extLst>
          </p:cNvPr>
          <p:cNvSpPr/>
          <p:nvPr userDrawn="1"/>
        </p:nvSpPr>
        <p:spPr>
          <a:xfrm>
            <a:off x="6485021" y="-1"/>
            <a:ext cx="57150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27426-27AA-3440-95E9-7849B5731226}"/>
              </a:ext>
            </a:extLst>
          </p:cNvPr>
          <p:cNvSpPr>
            <a:spLocks noGrp="1"/>
          </p:cNvSpPr>
          <p:nvPr>
            <p:ph type="title"/>
          </p:nvPr>
        </p:nvSpPr>
        <p:spPr>
          <a:xfrm>
            <a:off x="601579" y="437347"/>
            <a:ext cx="5105401" cy="8910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F3F15F4A-37AB-824A-9AF5-3DB26E6BD50E}"/>
              </a:ext>
            </a:extLst>
          </p:cNvPr>
          <p:cNvSpPr>
            <a:spLocks noGrp="1"/>
          </p:cNvSpPr>
          <p:nvPr>
            <p:ph type="pic" idx="1"/>
          </p:nvPr>
        </p:nvSpPr>
        <p:spPr>
          <a:xfrm>
            <a:off x="6954254" y="409074"/>
            <a:ext cx="4860758" cy="6027821"/>
          </a:xfrm>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FBC26C-5621-4D47-AAC1-A768A60A49C2}"/>
              </a:ext>
            </a:extLst>
          </p:cNvPr>
          <p:cNvSpPr>
            <a:spLocks noGrp="1"/>
          </p:cNvSpPr>
          <p:nvPr>
            <p:ph type="body" sz="half" idx="2"/>
          </p:nvPr>
        </p:nvSpPr>
        <p:spPr>
          <a:xfrm>
            <a:off x="601580" y="1491917"/>
            <a:ext cx="5105400" cy="425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Footer Placeholder 7">
            <a:extLst>
              <a:ext uri="{FF2B5EF4-FFF2-40B4-BE49-F238E27FC236}">
                <a16:creationId xmlns:a16="http://schemas.microsoft.com/office/drawing/2014/main" id="{5183E5A9-9EA2-B740-9497-308867D41EDE}"/>
              </a:ext>
            </a:extLst>
          </p:cNvPr>
          <p:cNvSpPr>
            <a:spLocks noGrp="1"/>
          </p:cNvSpPr>
          <p:nvPr>
            <p:ph type="ftr" sz="quarter" idx="11"/>
          </p:nvPr>
        </p:nvSpPr>
        <p:spPr>
          <a:xfrm>
            <a:off x="1237811" y="6130207"/>
            <a:ext cx="2528073" cy="365125"/>
          </a:xfrm>
        </p:spPr>
        <p:txBody>
          <a:bodyPr/>
          <a:lstStyle>
            <a:lvl1pPr algn="l">
              <a:defRPr b="1">
                <a:solidFill>
                  <a:schemeClr val="accent1"/>
                </a:solidFill>
              </a:defRPr>
            </a:lvl1pPr>
          </a:lstStyle>
          <a:p>
            <a:endParaRPr lang="en-US"/>
          </a:p>
        </p:txBody>
      </p:sp>
      <p:sp>
        <p:nvSpPr>
          <p:cNvPr id="11" name="Slide Number Placeholder 8">
            <a:extLst>
              <a:ext uri="{FF2B5EF4-FFF2-40B4-BE49-F238E27FC236}">
                <a16:creationId xmlns:a16="http://schemas.microsoft.com/office/drawing/2014/main" id="{D2074C56-1DC9-7C4E-8007-7BDDAE49837C}"/>
              </a:ext>
            </a:extLst>
          </p:cNvPr>
          <p:cNvSpPr>
            <a:spLocks noGrp="1"/>
          </p:cNvSpPr>
          <p:nvPr>
            <p:ph type="sldNum" sz="quarter" idx="12"/>
          </p:nvPr>
        </p:nvSpPr>
        <p:spPr>
          <a:xfrm>
            <a:off x="601579" y="6130207"/>
            <a:ext cx="500269" cy="365125"/>
          </a:xfrm>
        </p:spPr>
        <p:txBody>
          <a:bodyPr/>
          <a:lstStyle>
            <a:lvl1pPr algn="ctr">
              <a:defRPr b="1">
                <a:solidFill>
                  <a:schemeClr val="accent1"/>
                </a:solidFill>
              </a:defRPr>
            </a:lvl1pPr>
          </a:lstStyle>
          <a:p>
            <a:fld id="{499BF328-F042-C242-B007-681D20A2629F}" type="slidenum">
              <a:rPr lang="en-US" smtClean="0"/>
              <a:pPr/>
              <a:t>‹#›</a:t>
            </a:fld>
            <a:endParaRPr lang="en-US"/>
          </a:p>
        </p:txBody>
      </p:sp>
      <p:pic>
        <p:nvPicPr>
          <p:cNvPr id="13" name="Picture 12">
            <a:extLst>
              <a:ext uri="{FF2B5EF4-FFF2-40B4-BE49-F238E27FC236}">
                <a16:creationId xmlns:a16="http://schemas.microsoft.com/office/drawing/2014/main" id="{F0C0F1A4-2324-4B45-A696-EE9E3FFDE7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36156" y="6053290"/>
            <a:ext cx="1732594" cy="503389"/>
          </a:xfrm>
          <a:prstGeom prst="rect">
            <a:avLst/>
          </a:prstGeom>
        </p:spPr>
      </p:pic>
    </p:spTree>
    <p:extLst>
      <p:ext uri="{BB962C8B-B14F-4D97-AF65-F5344CB8AC3E}">
        <p14:creationId xmlns:p14="http://schemas.microsoft.com/office/powerpoint/2010/main" val="95485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F920-E7FA-0B4F-89CF-45362DBC4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77E4C5-2B83-EB4C-891A-11C64A22C3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9D218-5053-234D-B672-E3BB6C6B67E0}"/>
              </a:ext>
            </a:extLst>
          </p:cNvPr>
          <p:cNvSpPr>
            <a:spLocks noGrp="1"/>
          </p:cNvSpPr>
          <p:nvPr>
            <p:ph type="dt" sz="half" idx="10"/>
          </p:nvPr>
        </p:nvSpPr>
        <p:spPr/>
        <p:txBody>
          <a:bodyPr/>
          <a:lstStyle/>
          <a:p>
            <a:fld id="{BC7E6024-486A-BC40-ACBB-F41E993E38A7}" type="datetimeFigureOut">
              <a:rPr lang="en-US" smtClean="0"/>
              <a:t>10/7/2025</a:t>
            </a:fld>
            <a:endParaRPr lang="en-US"/>
          </a:p>
        </p:txBody>
      </p:sp>
      <p:sp>
        <p:nvSpPr>
          <p:cNvPr id="5" name="Footer Placeholder 4">
            <a:extLst>
              <a:ext uri="{FF2B5EF4-FFF2-40B4-BE49-F238E27FC236}">
                <a16:creationId xmlns:a16="http://schemas.microsoft.com/office/drawing/2014/main" id="{8C9ACAD6-0705-E247-8D19-FB47C0BD3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20D3B-B322-8C41-9FCE-A75D3DF819FE}"/>
              </a:ext>
            </a:extLst>
          </p:cNvPr>
          <p:cNvSpPr>
            <a:spLocks noGrp="1"/>
          </p:cNvSpPr>
          <p:nvPr>
            <p:ph type="sldNum" sz="quarter" idx="12"/>
          </p:nvPr>
        </p:nvSpPr>
        <p:spPr/>
        <p:txBody>
          <a:bodyPr/>
          <a:lstStyle/>
          <a:p>
            <a:fld id="{499BF328-F042-C242-B007-681D20A2629F}" type="slidenum">
              <a:rPr lang="en-US" smtClean="0"/>
              <a:t>‹#›</a:t>
            </a:fld>
            <a:endParaRPr lang="en-US"/>
          </a:p>
        </p:txBody>
      </p:sp>
    </p:spTree>
    <p:extLst>
      <p:ext uri="{BB962C8B-B14F-4D97-AF65-F5344CB8AC3E}">
        <p14:creationId xmlns:p14="http://schemas.microsoft.com/office/powerpoint/2010/main" val="252810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DFDE5F-4DC6-4D47-A968-A3436543BB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787824-FF0A-9044-A1A0-1B65F7CCF6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A8780-9C1B-304F-B499-315E194F0C4D}"/>
              </a:ext>
            </a:extLst>
          </p:cNvPr>
          <p:cNvSpPr>
            <a:spLocks noGrp="1"/>
          </p:cNvSpPr>
          <p:nvPr>
            <p:ph type="dt" sz="half" idx="10"/>
          </p:nvPr>
        </p:nvSpPr>
        <p:spPr/>
        <p:txBody>
          <a:bodyPr/>
          <a:lstStyle/>
          <a:p>
            <a:fld id="{BC7E6024-486A-BC40-ACBB-F41E993E38A7}" type="datetimeFigureOut">
              <a:rPr lang="en-US" smtClean="0"/>
              <a:t>10/7/2025</a:t>
            </a:fld>
            <a:endParaRPr lang="en-US"/>
          </a:p>
        </p:txBody>
      </p:sp>
      <p:sp>
        <p:nvSpPr>
          <p:cNvPr id="5" name="Footer Placeholder 4">
            <a:extLst>
              <a:ext uri="{FF2B5EF4-FFF2-40B4-BE49-F238E27FC236}">
                <a16:creationId xmlns:a16="http://schemas.microsoft.com/office/drawing/2014/main" id="{218FFFDA-7FFC-594C-81A0-6F66D17D5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BDDA6-943C-7D43-AD14-EDFDD4B77352}"/>
              </a:ext>
            </a:extLst>
          </p:cNvPr>
          <p:cNvSpPr>
            <a:spLocks noGrp="1"/>
          </p:cNvSpPr>
          <p:nvPr>
            <p:ph type="sldNum" sz="quarter" idx="12"/>
          </p:nvPr>
        </p:nvSpPr>
        <p:spPr/>
        <p:txBody>
          <a:bodyPr/>
          <a:lstStyle/>
          <a:p>
            <a:fld id="{499BF328-F042-C242-B007-681D20A2629F}" type="slidenum">
              <a:rPr lang="en-US" smtClean="0"/>
              <a:t>‹#›</a:t>
            </a:fld>
            <a:endParaRPr lang="en-US"/>
          </a:p>
        </p:txBody>
      </p:sp>
    </p:spTree>
    <p:extLst>
      <p:ext uri="{BB962C8B-B14F-4D97-AF65-F5344CB8AC3E}">
        <p14:creationId xmlns:p14="http://schemas.microsoft.com/office/powerpoint/2010/main" val="225154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0D461EF-2B34-C44E-8071-E27DEA57FBEC}"/>
              </a:ext>
            </a:extLst>
          </p:cNvPr>
          <p:cNvCxnSpPr>
            <a:cxnSpLocks/>
          </p:cNvCxnSpPr>
          <p:nvPr/>
        </p:nvCxnSpPr>
        <p:spPr>
          <a:xfrm>
            <a:off x="-87682" y="365125"/>
            <a:ext cx="99707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B44B3C5-920D-A04F-87DD-26BDBD1F7D95}"/>
              </a:ext>
            </a:extLst>
          </p:cNvPr>
          <p:cNvPicPr>
            <a:picLocks noChangeAspect="1"/>
          </p:cNvPicPr>
          <p:nvPr/>
        </p:nvPicPr>
        <p:blipFill>
          <a:blip r:embed="rId3"/>
          <a:stretch>
            <a:fillRect/>
          </a:stretch>
        </p:blipFill>
        <p:spPr>
          <a:xfrm>
            <a:off x="10190880" y="113429"/>
            <a:ext cx="1809054" cy="503389"/>
          </a:xfrm>
          <a:prstGeom prst="rect">
            <a:avLst/>
          </a:prstGeom>
        </p:spPr>
      </p:pic>
      <p:sp>
        <p:nvSpPr>
          <p:cNvPr id="9" name="Title 1">
            <a:extLst>
              <a:ext uri="{FF2B5EF4-FFF2-40B4-BE49-F238E27FC236}">
                <a16:creationId xmlns:a16="http://schemas.microsoft.com/office/drawing/2014/main" id="{6C6DC29B-D559-5740-B815-74355F0A7634}"/>
              </a:ext>
            </a:extLst>
          </p:cNvPr>
          <p:cNvSpPr>
            <a:spLocks noGrp="1"/>
          </p:cNvSpPr>
          <p:nvPr>
            <p:ph type="title"/>
          </p:nvPr>
        </p:nvSpPr>
        <p:spPr>
          <a:xfrm>
            <a:off x="2052452" y="365125"/>
            <a:ext cx="9450435" cy="1325563"/>
          </a:xfrm>
        </p:spPr>
        <p:txBody>
          <a:bodyPr/>
          <a:lstStyle>
            <a:lvl1pPr>
              <a:defRPr>
                <a:solidFill>
                  <a:schemeClr val="tx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AA288B22-CDA9-4A41-84A1-ED9CB7BD8396}"/>
              </a:ext>
            </a:extLst>
          </p:cNvPr>
          <p:cNvSpPr>
            <a:spLocks noGrp="1"/>
          </p:cNvSpPr>
          <p:nvPr>
            <p:ph idx="1"/>
          </p:nvPr>
        </p:nvSpPr>
        <p:spPr>
          <a:xfrm>
            <a:off x="2052452" y="1825625"/>
            <a:ext cx="9450435"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50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EEAF2EF-2B8F-1146-A691-2BB087650E76}"/>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C334983B-C239-264E-A947-7FB028CEE40E}"/>
              </a:ext>
            </a:extLst>
          </p:cNvPr>
          <p:cNvSpPr>
            <a:spLocks noGrp="1"/>
          </p:cNvSpPr>
          <p:nvPr>
            <p:ph type="ctrTitle" hasCustomPrompt="1"/>
          </p:nvPr>
        </p:nvSpPr>
        <p:spPr>
          <a:xfrm>
            <a:off x="2538607" y="3020291"/>
            <a:ext cx="7114784" cy="1607713"/>
          </a:xfrm>
        </p:spPr>
        <p:txBody>
          <a:bodyPr anchor="b">
            <a:normAutofit/>
          </a:bodyPr>
          <a:lstStyle>
            <a:lvl1pPr algn="ctr">
              <a:defRPr sz="36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TITLE GOES HERE</a:t>
            </a:r>
          </a:p>
        </p:txBody>
      </p:sp>
      <p:sp>
        <p:nvSpPr>
          <p:cNvPr id="3" name="Subtitle 2">
            <a:extLst>
              <a:ext uri="{FF2B5EF4-FFF2-40B4-BE49-F238E27FC236}">
                <a16:creationId xmlns:a16="http://schemas.microsoft.com/office/drawing/2014/main" id="{90FD4A6B-AA6A-2741-8FA0-4D5D9A3778A0}"/>
              </a:ext>
            </a:extLst>
          </p:cNvPr>
          <p:cNvSpPr>
            <a:spLocks noGrp="1"/>
          </p:cNvSpPr>
          <p:nvPr>
            <p:ph type="subTitle" idx="1" hasCustomPrompt="1"/>
          </p:nvPr>
        </p:nvSpPr>
        <p:spPr>
          <a:xfrm>
            <a:off x="2538607" y="5156435"/>
            <a:ext cx="7114784" cy="831273"/>
          </a:xfrm>
        </p:spPr>
        <p:txBody>
          <a:bodyPr/>
          <a:lstStyle>
            <a:lvl1pPr marL="0" indent="0" algn="ctr">
              <a:buNone/>
              <a:defRPr sz="24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and Name Here</a:t>
            </a:r>
          </a:p>
        </p:txBody>
      </p:sp>
      <p:sp>
        <p:nvSpPr>
          <p:cNvPr id="8" name="Oval 7">
            <a:extLst>
              <a:ext uri="{FF2B5EF4-FFF2-40B4-BE49-F238E27FC236}">
                <a16:creationId xmlns:a16="http://schemas.microsoft.com/office/drawing/2014/main" id="{3A08CBD1-4C7E-2A42-A239-F082357E0E04}"/>
              </a:ext>
            </a:extLst>
          </p:cNvPr>
          <p:cNvSpPr/>
          <p:nvPr userDrawn="1"/>
        </p:nvSpPr>
        <p:spPr>
          <a:xfrm>
            <a:off x="5680362" y="6461872"/>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F97E09-8E26-5340-A2FF-A19B6436A8AB}"/>
              </a:ext>
            </a:extLst>
          </p:cNvPr>
          <p:cNvSpPr/>
          <p:nvPr userDrawn="1"/>
        </p:nvSpPr>
        <p:spPr>
          <a:xfrm>
            <a:off x="5097827" y="-998173"/>
            <a:ext cx="1996345" cy="199634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3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Divider">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FC5780C-15CC-004D-8FC2-7ADE00DEE9F0}"/>
              </a:ext>
            </a:extLst>
          </p:cNvPr>
          <p:cNvSpPr>
            <a:spLocks noGrp="1"/>
          </p:cNvSpPr>
          <p:nvPr>
            <p:ph type="pic" sz="quarter" idx="13" hasCustomPrompt="1"/>
          </p:nvPr>
        </p:nvSpPr>
        <p:spPr>
          <a:xfrm>
            <a:off x="0" y="0"/>
            <a:ext cx="12192000" cy="6858000"/>
          </a:xfrm>
        </p:spPr>
        <p:txBody>
          <a:bodyPr/>
          <a:lstStyle>
            <a:lvl1pPr>
              <a:defRPr>
                <a:solidFill>
                  <a:schemeClr val="bg1"/>
                </a:solidFill>
              </a:defRPr>
            </a:lvl1pPr>
          </a:lstStyle>
          <a:p>
            <a:r>
              <a:rPr lang="en-US"/>
              <a:t>Picture Here</a:t>
            </a:r>
          </a:p>
        </p:txBody>
      </p:sp>
      <p:sp>
        <p:nvSpPr>
          <p:cNvPr id="17" name="Title 1">
            <a:extLst>
              <a:ext uri="{FF2B5EF4-FFF2-40B4-BE49-F238E27FC236}">
                <a16:creationId xmlns:a16="http://schemas.microsoft.com/office/drawing/2014/main" id="{E70394BD-FD09-C64F-B3D6-82D8A4BCAF68}"/>
              </a:ext>
            </a:extLst>
          </p:cNvPr>
          <p:cNvSpPr>
            <a:spLocks noGrp="1"/>
          </p:cNvSpPr>
          <p:nvPr>
            <p:ph type="ctrTitle" hasCustomPrompt="1"/>
          </p:nvPr>
        </p:nvSpPr>
        <p:spPr>
          <a:xfrm>
            <a:off x="1887254" y="2502567"/>
            <a:ext cx="8417490" cy="1528011"/>
          </a:xfrm>
        </p:spPr>
        <p:txBody>
          <a:bodyPr anchor="b">
            <a:normAutofit/>
          </a:bodyPr>
          <a:lstStyle>
            <a:lvl1pPr algn="ctr">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TITLE GOES HERE</a:t>
            </a:r>
            <a:br>
              <a:rPr lang="en-US"/>
            </a:br>
            <a:r>
              <a:rPr lang="en-US"/>
              <a:t>and HERE</a:t>
            </a:r>
          </a:p>
        </p:txBody>
      </p:sp>
      <p:sp>
        <p:nvSpPr>
          <p:cNvPr id="18" name="Subtitle 2">
            <a:extLst>
              <a:ext uri="{FF2B5EF4-FFF2-40B4-BE49-F238E27FC236}">
                <a16:creationId xmlns:a16="http://schemas.microsoft.com/office/drawing/2014/main" id="{9B8A5612-2619-C044-8C36-FE7F67D4CE53}"/>
              </a:ext>
            </a:extLst>
          </p:cNvPr>
          <p:cNvSpPr>
            <a:spLocks noGrp="1"/>
          </p:cNvSpPr>
          <p:nvPr>
            <p:ph type="subTitle" idx="1" hasCustomPrompt="1"/>
          </p:nvPr>
        </p:nvSpPr>
        <p:spPr>
          <a:xfrm>
            <a:off x="1887254" y="4259178"/>
            <a:ext cx="8417490" cy="1036199"/>
          </a:xfrm>
        </p:spPr>
        <p:txBody>
          <a:bodyPr/>
          <a:lstStyle>
            <a:lvl1pPr marL="0" indent="0" algn="ctr">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and Name Here</a:t>
            </a:r>
          </a:p>
        </p:txBody>
      </p:sp>
    </p:spTree>
    <p:extLst>
      <p:ext uri="{BB962C8B-B14F-4D97-AF65-F5344CB8AC3E}">
        <p14:creationId xmlns:p14="http://schemas.microsoft.com/office/powerpoint/2010/main" val="27865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_Divi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70394BD-FD09-C64F-B3D6-82D8A4BCAF68}"/>
              </a:ext>
            </a:extLst>
          </p:cNvPr>
          <p:cNvSpPr>
            <a:spLocks noGrp="1"/>
          </p:cNvSpPr>
          <p:nvPr>
            <p:ph type="ctrTitle" hasCustomPrompt="1"/>
          </p:nvPr>
        </p:nvSpPr>
        <p:spPr>
          <a:xfrm>
            <a:off x="1887255" y="1218082"/>
            <a:ext cx="8417490" cy="1528011"/>
          </a:xfrm>
        </p:spPr>
        <p:txBody>
          <a:bodyPr anchor="b">
            <a:normAutofit/>
          </a:bodyPr>
          <a:lstStyle>
            <a:lvl1pPr algn="ctr">
              <a:defRPr sz="44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TITLE GOES HERE</a:t>
            </a:r>
            <a:br>
              <a:rPr lang="en-US"/>
            </a:br>
            <a:r>
              <a:rPr lang="en-US"/>
              <a:t>and HERE</a:t>
            </a:r>
          </a:p>
        </p:txBody>
      </p:sp>
      <p:sp>
        <p:nvSpPr>
          <p:cNvPr id="18" name="Subtitle 2">
            <a:extLst>
              <a:ext uri="{FF2B5EF4-FFF2-40B4-BE49-F238E27FC236}">
                <a16:creationId xmlns:a16="http://schemas.microsoft.com/office/drawing/2014/main" id="{9B8A5612-2619-C044-8C36-FE7F67D4CE53}"/>
              </a:ext>
            </a:extLst>
          </p:cNvPr>
          <p:cNvSpPr>
            <a:spLocks noGrp="1"/>
          </p:cNvSpPr>
          <p:nvPr>
            <p:ph type="subTitle" idx="1" hasCustomPrompt="1"/>
          </p:nvPr>
        </p:nvSpPr>
        <p:spPr>
          <a:xfrm>
            <a:off x="1887255" y="2974693"/>
            <a:ext cx="8417490" cy="1036199"/>
          </a:xfrm>
        </p:spPr>
        <p:txBody>
          <a:bodyPr/>
          <a:lstStyle>
            <a:lvl1pPr marL="0" indent="0" algn="ctr">
              <a:buNone/>
              <a:defRPr sz="2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and Name Here</a:t>
            </a:r>
          </a:p>
        </p:txBody>
      </p:sp>
      <p:sp>
        <p:nvSpPr>
          <p:cNvPr id="6" name="Picture Placeholder 5">
            <a:extLst>
              <a:ext uri="{FF2B5EF4-FFF2-40B4-BE49-F238E27FC236}">
                <a16:creationId xmlns:a16="http://schemas.microsoft.com/office/drawing/2014/main" id="{79525260-30F8-E44A-8C6F-B3CACCC2A730}"/>
              </a:ext>
            </a:extLst>
          </p:cNvPr>
          <p:cNvSpPr>
            <a:spLocks noGrp="1"/>
          </p:cNvSpPr>
          <p:nvPr>
            <p:ph type="pic" sz="quarter" idx="10"/>
          </p:nvPr>
        </p:nvSpPr>
        <p:spPr>
          <a:xfrm>
            <a:off x="0" y="4693800"/>
            <a:ext cx="12192000" cy="2164200"/>
          </a:xfrm>
        </p:spPr>
        <p:txBody>
          <a:bodyPr/>
          <a:lstStyle/>
          <a:p>
            <a:endParaRPr lang="en-US"/>
          </a:p>
        </p:txBody>
      </p:sp>
      <p:sp>
        <p:nvSpPr>
          <p:cNvPr id="7" name="Oval 6">
            <a:extLst>
              <a:ext uri="{FF2B5EF4-FFF2-40B4-BE49-F238E27FC236}">
                <a16:creationId xmlns:a16="http://schemas.microsoft.com/office/drawing/2014/main" id="{5A434B19-4FE6-AA43-AAB4-6EA5282DF836}"/>
              </a:ext>
            </a:extLst>
          </p:cNvPr>
          <p:cNvSpPr/>
          <p:nvPr userDrawn="1"/>
        </p:nvSpPr>
        <p:spPr>
          <a:xfrm>
            <a:off x="5680363" y="-415637"/>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9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0D461EF-2B34-C44E-8071-E27DEA57FBEC}"/>
              </a:ext>
            </a:extLst>
          </p:cNvPr>
          <p:cNvCxnSpPr>
            <a:cxnSpLocks/>
          </p:cNvCxnSpPr>
          <p:nvPr userDrawn="1"/>
        </p:nvCxnSpPr>
        <p:spPr>
          <a:xfrm>
            <a:off x="-87682" y="365125"/>
            <a:ext cx="997071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B44B3C5-920D-A04F-87DD-26BDBD1F7D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29110" y="113429"/>
            <a:ext cx="1732594" cy="503389"/>
          </a:xfrm>
          <a:prstGeom prst="rect">
            <a:avLst/>
          </a:prstGeom>
        </p:spPr>
      </p:pic>
      <p:sp>
        <p:nvSpPr>
          <p:cNvPr id="9" name="Title 1">
            <a:extLst>
              <a:ext uri="{FF2B5EF4-FFF2-40B4-BE49-F238E27FC236}">
                <a16:creationId xmlns:a16="http://schemas.microsoft.com/office/drawing/2014/main" id="{6C6DC29B-D559-5740-B815-74355F0A7634}"/>
              </a:ext>
            </a:extLst>
          </p:cNvPr>
          <p:cNvSpPr>
            <a:spLocks noGrp="1"/>
          </p:cNvSpPr>
          <p:nvPr>
            <p:ph type="title"/>
          </p:nvPr>
        </p:nvSpPr>
        <p:spPr>
          <a:xfrm>
            <a:off x="713983" y="681037"/>
            <a:ext cx="10577185" cy="1009651"/>
          </a:xfrm>
        </p:spPr>
        <p:txBody>
          <a:bodyPr>
            <a:normAutofit/>
          </a:bodyPr>
          <a:lstStyle>
            <a:lvl1pPr>
              <a:defRPr sz="3600" b="1" i="0">
                <a:solidFill>
                  <a:schemeClr val="accent1"/>
                </a:solidFill>
                <a:latin typeface="Futura" panose="020B0602020204020303" pitchFamily="34" charset="-79"/>
                <a:cs typeface="Futura" panose="020B0602020204020303" pitchFamily="34" charset="-79"/>
              </a:defRPr>
            </a:lvl1pPr>
          </a:lstStyle>
          <a:p>
            <a:r>
              <a:rPr lang="en-US"/>
              <a:t>Click to edit Master title style</a:t>
            </a:r>
          </a:p>
        </p:txBody>
      </p:sp>
      <p:sp>
        <p:nvSpPr>
          <p:cNvPr id="10" name="Content Placeholder 2">
            <a:extLst>
              <a:ext uri="{FF2B5EF4-FFF2-40B4-BE49-F238E27FC236}">
                <a16:creationId xmlns:a16="http://schemas.microsoft.com/office/drawing/2014/main" id="{AA288B22-CDA9-4A41-84A1-ED9CB7BD8396}"/>
              </a:ext>
            </a:extLst>
          </p:cNvPr>
          <p:cNvSpPr>
            <a:spLocks noGrp="1"/>
          </p:cNvSpPr>
          <p:nvPr>
            <p:ph idx="1"/>
          </p:nvPr>
        </p:nvSpPr>
        <p:spPr>
          <a:xfrm>
            <a:off x="713983" y="1825625"/>
            <a:ext cx="10577185" cy="3561384"/>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7">
            <a:extLst>
              <a:ext uri="{FF2B5EF4-FFF2-40B4-BE49-F238E27FC236}">
                <a16:creationId xmlns:a16="http://schemas.microsoft.com/office/drawing/2014/main" id="{67FF2DB5-C6B5-204F-9992-0611695A1850}"/>
              </a:ext>
            </a:extLst>
          </p:cNvPr>
          <p:cNvSpPr>
            <a:spLocks noGrp="1"/>
          </p:cNvSpPr>
          <p:nvPr>
            <p:ph type="ftr" sz="quarter" idx="11"/>
          </p:nvPr>
        </p:nvSpPr>
        <p:spPr>
          <a:xfrm>
            <a:off x="1346095" y="6123057"/>
            <a:ext cx="3551582" cy="365125"/>
          </a:xfrm>
        </p:spPr>
        <p:txBody>
          <a:bodyPr/>
          <a:lstStyle>
            <a:lvl1pPr>
              <a:defRPr b="1">
                <a:solidFill>
                  <a:schemeClr val="bg1"/>
                </a:solidFill>
              </a:defRPr>
            </a:lvl1pPr>
          </a:lstStyle>
          <a:p>
            <a:endParaRPr lang="en-US"/>
          </a:p>
        </p:txBody>
      </p:sp>
      <p:sp>
        <p:nvSpPr>
          <p:cNvPr id="11" name="Slide Number Placeholder 8">
            <a:extLst>
              <a:ext uri="{FF2B5EF4-FFF2-40B4-BE49-F238E27FC236}">
                <a16:creationId xmlns:a16="http://schemas.microsoft.com/office/drawing/2014/main" id="{BDED2A34-2CC2-FE48-AA28-7E25BC765E7B}"/>
              </a:ext>
            </a:extLst>
          </p:cNvPr>
          <p:cNvSpPr>
            <a:spLocks noGrp="1"/>
          </p:cNvSpPr>
          <p:nvPr>
            <p:ph type="sldNum" sz="quarter" idx="12"/>
          </p:nvPr>
        </p:nvSpPr>
        <p:spPr>
          <a:xfrm>
            <a:off x="11589025" y="6127750"/>
            <a:ext cx="500269" cy="365125"/>
          </a:xfrm>
        </p:spPr>
        <p:txBody>
          <a:bodyPr/>
          <a:lstStyle>
            <a:lvl1pPr algn="ctr">
              <a:defRPr sz="1600" b="1">
                <a:solidFill>
                  <a:schemeClr val="bg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1168258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EFE93E-DE52-9446-9BF6-14A52F7C9DFB}"/>
              </a:ext>
            </a:extLst>
          </p:cNvPr>
          <p:cNvSpPr/>
          <p:nvPr userDrawn="1"/>
        </p:nvSpPr>
        <p:spPr>
          <a:xfrm>
            <a:off x="-104384" y="182563"/>
            <a:ext cx="12400767" cy="7102257"/>
          </a:xfrm>
          <a:prstGeom prst="rect">
            <a:avLst/>
          </a:prstGeom>
          <a:solidFill>
            <a:srgbClr val="1D2244">
              <a:alpha val="70000"/>
            </a:srgbClr>
          </a:solidFill>
          <a:ln>
            <a:no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A6B5B418-49C7-F940-B386-8D76B72964F9}"/>
              </a:ext>
            </a:extLst>
          </p:cNvPr>
          <p:cNvSpPr>
            <a:spLocks noGrp="1"/>
          </p:cNvSpPr>
          <p:nvPr>
            <p:ph sz="half" idx="2"/>
          </p:nvPr>
        </p:nvSpPr>
        <p:spPr>
          <a:xfrm>
            <a:off x="739580" y="2088614"/>
            <a:ext cx="3206530" cy="4053047"/>
          </a:xfrm>
          <a:ln>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F398241-0A12-0143-B696-A4591817F28D}"/>
              </a:ext>
            </a:extLst>
          </p:cNvPr>
          <p:cNvSpPr>
            <a:spLocks noGrp="1"/>
          </p:cNvSpPr>
          <p:nvPr>
            <p:ph sz="quarter" idx="4"/>
          </p:nvPr>
        </p:nvSpPr>
        <p:spPr>
          <a:xfrm>
            <a:off x="4377530" y="2088614"/>
            <a:ext cx="3222321" cy="4053047"/>
          </a:xfrm>
          <a:ln>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EB41DB98-B820-5845-8530-29858F5EC193}"/>
              </a:ext>
            </a:extLst>
          </p:cNvPr>
          <p:cNvSpPr>
            <a:spLocks noGrp="1"/>
          </p:cNvSpPr>
          <p:nvPr>
            <p:ph sz="quarter" idx="10"/>
          </p:nvPr>
        </p:nvSpPr>
        <p:spPr>
          <a:xfrm>
            <a:off x="8031271" y="2088614"/>
            <a:ext cx="3222321" cy="4053047"/>
          </a:xfrm>
          <a:ln>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258DD78-554B-0043-BEF6-3F1C93DCF5E6}"/>
              </a:ext>
            </a:extLst>
          </p:cNvPr>
          <p:cNvSpPr>
            <a:spLocks noGrp="1"/>
          </p:cNvSpPr>
          <p:nvPr>
            <p:ph type="title"/>
          </p:nvPr>
        </p:nvSpPr>
        <p:spPr>
          <a:xfrm>
            <a:off x="713983" y="365125"/>
            <a:ext cx="10577185" cy="1325563"/>
          </a:xfrm>
        </p:spPr>
        <p:txBody>
          <a:bodyPr/>
          <a:lstStyle>
            <a:lvl1pPr>
              <a:defRPr>
                <a:solidFill>
                  <a:schemeClr val="bg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871A646-C6DB-C04C-8277-617BCF2C230B}"/>
              </a:ext>
            </a:extLst>
          </p:cNvPr>
          <p:cNvSpPr>
            <a:spLocks noGrp="1"/>
          </p:cNvSpPr>
          <p:nvPr>
            <p:ph type="dt" sz="half" idx="11"/>
          </p:nvPr>
        </p:nvSpPr>
        <p:spPr>
          <a:xfrm>
            <a:off x="4605107" y="6310312"/>
            <a:ext cx="2743200" cy="365125"/>
          </a:xfrm>
        </p:spPr>
        <p:txBody>
          <a:bodyPr/>
          <a:lstStyle>
            <a:lvl1pPr algn="ctr">
              <a:defRPr>
                <a:solidFill>
                  <a:schemeClr val="bg1"/>
                </a:solidFill>
              </a:defRPr>
            </a:lvl1pPr>
          </a:lstStyle>
          <a:p>
            <a:fld id="{BC7E6024-486A-BC40-ACBB-F41E993E38A7}" type="datetimeFigureOut">
              <a:rPr lang="en-US" smtClean="0"/>
              <a:pPr/>
              <a:t>10/7/2025</a:t>
            </a:fld>
            <a:endParaRPr lang="en-US"/>
          </a:p>
        </p:txBody>
      </p:sp>
      <p:sp>
        <p:nvSpPr>
          <p:cNvPr id="10" name="Footer Placeholder 3">
            <a:extLst>
              <a:ext uri="{FF2B5EF4-FFF2-40B4-BE49-F238E27FC236}">
                <a16:creationId xmlns:a16="http://schemas.microsoft.com/office/drawing/2014/main" id="{CD376C1B-F912-F14C-9CCE-85D67B1B1E10}"/>
              </a:ext>
            </a:extLst>
          </p:cNvPr>
          <p:cNvSpPr>
            <a:spLocks noGrp="1"/>
          </p:cNvSpPr>
          <p:nvPr>
            <p:ph type="ftr" sz="quarter" idx="12"/>
          </p:nvPr>
        </p:nvSpPr>
        <p:spPr>
          <a:xfrm>
            <a:off x="739580" y="6328515"/>
            <a:ext cx="2703442" cy="365125"/>
          </a:xfrm>
        </p:spPr>
        <p:txBody>
          <a:bodyPr/>
          <a:lstStyle>
            <a:lvl1pPr algn="l">
              <a:defRPr>
                <a:solidFill>
                  <a:schemeClr val="bg1"/>
                </a:solidFill>
              </a:defRPr>
            </a:lvl1pPr>
          </a:lstStyle>
          <a:p>
            <a:endParaRPr lang="en-US"/>
          </a:p>
        </p:txBody>
      </p:sp>
      <p:sp>
        <p:nvSpPr>
          <p:cNvPr id="12" name="Slide Number Placeholder 4">
            <a:extLst>
              <a:ext uri="{FF2B5EF4-FFF2-40B4-BE49-F238E27FC236}">
                <a16:creationId xmlns:a16="http://schemas.microsoft.com/office/drawing/2014/main" id="{D7E2C022-A864-034A-A685-22F6AF4F3BCA}"/>
              </a:ext>
            </a:extLst>
          </p:cNvPr>
          <p:cNvSpPr>
            <a:spLocks noGrp="1"/>
          </p:cNvSpPr>
          <p:nvPr>
            <p:ph type="sldNum" sz="quarter" idx="13"/>
          </p:nvPr>
        </p:nvSpPr>
        <p:spPr>
          <a:xfrm>
            <a:off x="8510392" y="6328515"/>
            <a:ext cx="2743200" cy="365125"/>
          </a:xfrm>
        </p:spPr>
        <p:txBody>
          <a:bodyPr/>
          <a:lstStyle>
            <a:lvl1pPr>
              <a:defRPr sz="1600">
                <a:solidFill>
                  <a:schemeClr val="bg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256842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459999-5E75-9449-B252-CA328417D149}"/>
              </a:ext>
            </a:extLst>
          </p:cNvPr>
          <p:cNvSpPr>
            <a:spLocks noGrp="1"/>
          </p:cNvSpPr>
          <p:nvPr>
            <p:ph type="dt" sz="half" idx="10"/>
          </p:nvPr>
        </p:nvSpPr>
        <p:spPr>
          <a:xfrm>
            <a:off x="5047421" y="6338147"/>
            <a:ext cx="2743200" cy="365125"/>
          </a:xfrm>
        </p:spPr>
        <p:txBody>
          <a:bodyPr/>
          <a:lstStyle>
            <a:lvl1pPr algn="ctr">
              <a:defRPr>
                <a:solidFill>
                  <a:schemeClr val="bg1"/>
                </a:solidFill>
              </a:defRPr>
            </a:lvl1pPr>
          </a:lstStyle>
          <a:p>
            <a:fld id="{BC7E6024-486A-BC40-ACBB-F41E993E38A7}" type="datetimeFigureOut">
              <a:rPr lang="en-US" smtClean="0"/>
              <a:pPr/>
              <a:t>10/7/2025</a:t>
            </a:fld>
            <a:endParaRPr lang="en-US"/>
          </a:p>
        </p:txBody>
      </p:sp>
      <p:sp>
        <p:nvSpPr>
          <p:cNvPr id="4" name="Footer Placeholder 3">
            <a:extLst>
              <a:ext uri="{FF2B5EF4-FFF2-40B4-BE49-F238E27FC236}">
                <a16:creationId xmlns:a16="http://schemas.microsoft.com/office/drawing/2014/main" id="{65A722EA-EB7A-A643-8D3D-DE287355288C}"/>
              </a:ext>
            </a:extLst>
          </p:cNvPr>
          <p:cNvSpPr>
            <a:spLocks noGrp="1"/>
          </p:cNvSpPr>
          <p:nvPr>
            <p:ph type="ftr" sz="quarter" idx="11"/>
          </p:nvPr>
        </p:nvSpPr>
        <p:spPr>
          <a:xfrm>
            <a:off x="1524001" y="6356350"/>
            <a:ext cx="2703442" cy="365125"/>
          </a:xfrm>
        </p:spPr>
        <p:txBody>
          <a:bodyPr/>
          <a:lstStyle>
            <a:lvl1pPr algn="l">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E3CF7E5-BBEE-184C-A30A-B543DE80AB9F}"/>
              </a:ext>
            </a:extLst>
          </p:cNvPr>
          <p:cNvSpPr>
            <a:spLocks noGrp="1"/>
          </p:cNvSpPr>
          <p:nvPr>
            <p:ph type="sldNum" sz="quarter" idx="12"/>
          </p:nvPr>
        </p:nvSpPr>
        <p:spPr/>
        <p:txBody>
          <a:bodyPr/>
          <a:lstStyle>
            <a:lvl1pPr>
              <a:defRPr sz="1600">
                <a:solidFill>
                  <a:schemeClr val="bg1"/>
                </a:solidFill>
              </a:defRPr>
            </a:lvl1pPr>
          </a:lstStyle>
          <a:p>
            <a:fld id="{499BF328-F042-C242-B007-681D20A2629F}" type="slidenum">
              <a:rPr lang="en-US" smtClean="0"/>
              <a:pPr/>
              <a:t>‹#›</a:t>
            </a:fld>
            <a:endParaRPr lang="en-US"/>
          </a:p>
        </p:txBody>
      </p:sp>
      <p:pic>
        <p:nvPicPr>
          <p:cNvPr id="8" name="Picture 7">
            <a:extLst>
              <a:ext uri="{FF2B5EF4-FFF2-40B4-BE49-F238E27FC236}">
                <a16:creationId xmlns:a16="http://schemas.microsoft.com/office/drawing/2014/main" id="{6BC1A953-DE16-5043-9C26-0D96BD13EC6E}"/>
              </a:ext>
            </a:extLst>
          </p:cNvPr>
          <p:cNvPicPr>
            <a:picLocks noChangeAspect="1"/>
          </p:cNvPicPr>
          <p:nvPr userDrawn="1"/>
        </p:nvPicPr>
        <p:blipFill>
          <a:blip r:embed="rId3"/>
          <a:stretch>
            <a:fillRect/>
          </a:stretch>
        </p:blipFill>
        <p:spPr>
          <a:xfrm>
            <a:off x="3220754" y="632739"/>
            <a:ext cx="1117050" cy="779745"/>
          </a:xfrm>
          <a:prstGeom prst="rect">
            <a:avLst/>
          </a:prstGeom>
        </p:spPr>
      </p:pic>
      <p:pic>
        <p:nvPicPr>
          <p:cNvPr id="10" name="Picture 9">
            <a:extLst>
              <a:ext uri="{FF2B5EF4-FFF2-40B4-BE49-F238E27FC236}">
                <a16:creationId xmlns:a16="http://schemas.microsoft.com/office/drawing/2014/main" id="{16494CBC-85B8-784C-B282-5C773F04C6AA}"/>
              </a:ext>
            </a:extLst>
          </p:cNvPr>
          <p:cNvPicPr>
            <a:picLocks noChangeAspect="1"/>
          </p:cNvPicPr>
          <p:nvPr userDrawn="1"/>
        </p:nvPicPr>
        <p:blipFill>
          <a:blip r:embed="rId4"/>
          <a:stretch>
            <a:fillRect/>
          </a:stretch>
        </p:blipFill>
        <p:spPr>
          <a:xfrm>
            <a:off x="10236750" y="4807722"/>
            <a:ext cx="1117050" cy="779745"/>
          </a:xfrm>
          <a:prstGeom prst="rect">
            <a:avLst/>
          </a:prstGeom>
        </p:spPr>
      </p:pic>
      <p:sp>
        <p:nvSpPr>
          <p:cNvPr id="9" name="Content Placeholder 2">
            <a:extLst>
              <a:ext uri="{FF2B5EF4-FFF2-40B4-BE49-F238E27FC236}">
                <a16:creationId xmlns:a16="http://schemas.microsoft.com/office/drawing/2014/main" id="{36DAE3B8-F607-3D44-90F4-11397EC106B6}"/>
              </a:ext>
            </a:extLst>
          </p:cNvPr>
          <p:cNvSpPr>
            <a:spLocks noGrp="1"/>
          </p:cNvSpPr>
          <p:nvPr>
            <p:ph idx="1"/>
          </p:nvPr>
        </p:nvSpPr>
        <p:spPr>
          <a:xfrm>
            <a:off x="4830417" y="632739"/>
            <a:ext cx="5406334" cy="3959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07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C8AD-B41B-9245-950E-4554C3DBF3D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A6F65F6-7ABC-F941-8A49-FD55DB413E0D}"/>
              </a:ext>
            </a:extLst>
          </p:cNvPr>
          <p:cNvSpPr>
            <a:spLocks noGrp="1"/>
          </p:cNvSpPr>
          <p:nvPr>
            <p:ph sz="half" idx="1"/>
          </p:nvPr>
        </p:nvSpPr>
        <p:spPr>
          <a:xfrm>
            <a:off x="838200" y="1847850"/>
            <a:ext cx="5181600" cy="39566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F1B70-2B00-9640-90FA-86643DAD584F}"/>
              </a:ext>
            </a:extLst>
          </p:cNvPr>
          <p:cNvSpPr>
            <a:spLocks noGrp="1"/>
          </p:cNvSpPr>
          <p:nvPr>
            <p:ph sz="half" idx="2"/>
          </p:nvPr>
        </p:nvSpPr>
        <p:spPr>
          <a:xfrm>
            <a:off x="6385143" y="1847850"/>
            <a:ext cx="5181600" cy="39566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2">
            <a:extLst>
              <a:ext uri="{FF2B5EF4-FFF2-40B4-BE49-F238E27FC236}">
                <a16:creationId xmlns:a16="http://schemas.microsoft.com/office/drawing/2014/main" id="{517F8F92-AD1C-014E-8B15-A53015C9DA90}"/>
              </a:ext>
            </a:extLst>
          </p:cNvPr>
          <p:cNvSpPr>
            <a:spLocks noGrp="1"/>
          </p:cNvSpPr>
          <p:nvPr>
            <p:ph type="dt" sz="half" idx="11"/>
          </p:nvPr>
        </p:nvSpPr>
        <p:spPr>
          <a:xfrm>
            <a:off x="4837882" y="6310312"/>
            <a:ext cx="2743200" cy="365125"/>
          </a:xfrm>
        </p:spPr>
        <p:txBody>
          <a:bodyPr/>
          <a:lstStyle>
            <a:lvl1pPr algn="ctr">
              <a:defRPr>
                <a:solidFill>
                  <a:schemeClr val="bg1"/>
                </a:solidFill>
              </a:defRPr>
            </a:lvl1pPr>
          </a:lstStyle>
          <a:p>
            <a:fld id="{BC7E6024-486A-BC40-ACBB-F41E993E38A7}" type="datetimeFigureOut">
              <a:rPr lang="en-US" smtClean="0"/>
              <a:pPr/>
              <a:t>10/7/2025</a:t>
            </a:fld>
            <a:endParaRPr lang="en-US"/>
          </a:p>
        </p:txBody>
      </p:sp>
      <p:sp>
        <p:nvSpPr>
          <p:cNvPr id="9" name="Footer Placeholder 3">
            <a:extLst>
              <a:ext uri="{FF2B5EF4-FFF2-40B4-BE49-F238E27FC236}">
                <a16:creationId xmlns:a16="http://schemas.microsoft.com/office/drawing/2014/main" id="{2A85689A-DF4A-7D4E-81CA-1F41ACEEFB42}"/>
              </a:ext>
            </a:extLst>
          </p:cNvPr>
          <p:cNvSpPr>
            <a:spLocks noGrp="1"/>
          </p:cNvSpPr>
          <p:nvPr>
            <p:ph type="ftr" sz="quarter" idx="12"/>
          </p:nvPr>
        </p:nvSpPr>
        <p:spPr>
          <a:xfrm>
            <a:off x="838200" y="6328515"/>
            <a:ext cx="2604822" cy="365125"/>
          </a:xfrm>
        </p:spPr>
        <p:txBody>
          <a:bodyPr/>
          <a:lstStyle>
            <a:lvl1pPr algn="l">
              <a:defRPr>
                <a:solidFill>
                  <a:schemeClr val="bg1"/>
                </a:solidFill>
              </a:defRPr>
            </a:lvl1pPr>
          </a:lstStyle>
          <a:p>
            <a:endParaRPr lang="en-US"/>
          </a:p>
        </p:txBody>
      </p:sp>
      <p:sp>
        <p:nvSpPr>
          <p:cNvPr id="10" name="Slide Number Placeholder 4">
            <a:extLst>
              <a:ext uri="{FF2B5EF4-FFF2-40B4-BE49-F238E27FC236}">
                <a16:creationId xmlns:a16="http://schemas.microsoft.com/office/drawing/2014/main" id="{78BF9FA4-502F-CA40-A093-42A54C573590}"/>
              </a:ext>
            </a:extLst>
          </p:cNvPr>
          <p:cNvSpPr>
            <a:spLocks noGrp="1"/>
          </p:cNvSpPr>
          <p:nvPr>
            <p:ph type="sldNum" sz="quarter" idx="13"/>
          </p:nvPr>
        </p:nvSpPr>
        <p:spPr>
          <a:xfrm>
            <a:off x="8975943" y="6328515"/>
            <a:ext cx="2743200" cy="365125"/>
          </a:xfrm>
        </p:spPr>
        <p:txBody>
          <a:bodyPr/>
          <a:lstStyle>
            <a:lvl1pPr>
              <a:defRPr sz="1600" b="1">
                <a:solidFill>
                  <a:schemeClr val="accent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429083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EFE93E-DE52-9446-9BF6-14A52F7C9DFB}"/>
              </a:ext>
            </a:extLst>
          </p:cNvPr>
          <p:cNvSpPr/>
          <p:nvPr userDrawn="1"/>
        </p:nvSpPr>
        <p:spPr>
          <a:xfrm>
            <a:off x="-104384" y="182563"/>
            <a:ext cx="12400767" cy="7102257"/>
          </a:xfrm>
          <a:prstGeom prst="rect">
            <a:avLst/>
          </a:prstGeom>
          <a:solidFill>
            <a:srgbClr val="1D2244">
              <a:alpha val="70000"/>
            </a:srgbClr>
          </a:solidFill>
          <a:ln>
            <a:no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CCBD4-4682-0E41-B007-94CCB6487A00}"/>
              </a:ext>
            </a:extLst>
          </p:cNvPr>
          <p:cNvSpPr>
            <a:spLocks noGrp="1"/>
          </p:cNvSpPr>
          <p:nvPr>
            <p:ph type="title" hasCustomPrompt="1"/>
          </p:nvPr>
        </p:nvSpPr>
        <p:spPr/>
        <p:txBody>
          <a:bodyPr/>
          <a:lstStyle>
            <a:lvl1pPr>
              <a:defRPr>
                <a:solidFill>
                  <a:schemeClr val="bg1"/>
                </a:solidFill>
              </a:defRPr>
            </a:lvl1pPr>
          </a:lstStyle>
          <a:p>
            <a:r>
              <a:rPr lang="en-US"/>
              <a:t>The Bigger Picture</a:t>
            </a:r>
          </a:p>
        </p:txBody>
      </p:sp>
      <p:sp>
        <p:nvSpPr>
          <p:cNvPr id="5" name="Content Placeholder 2">
            <a:extLst>
              <a:ext uri="{FF2B5EF4-FFF2-40B4-BE49-F238E27FC236}">
                <a16:creationId xmlns:a16="http://schemas.microsoft.com/office/drawing/2014/main" id="{378EE43A-8DAF-144E-95D1-5E62AE946D6C}"/>
              </a:ext>
            </a:extLst>
          </p:cNvPr>
          <p:cNvSpPr>
            <a:spLocks noGrp="1"/>
          </p:cNvSpPr>
          <p:nvPr>
            <p:ph idx="1"/>
          </p:nvPr>
        </p:nvSpPr>
        <p:spPr>
          <a:xfrm>
            <a:off x="838200" y="1848678"/>
            <a:ext cx="10515600" cy="39458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42EF8C83-6619-0A4E-A906-E7A6DDFCA85A}"/>
              </a:ext>
            </a:extLst>
          </p:cNvPr>
          <p:cNvSpPr>
            <a:spLocks noGrp="1"/>
          </p:cNvSpPr>
          <p:nvPr>
            <p:ph type="dt" sz="half" idx="11"/>
          </p:nvPr>
        </p:nvSpPr>
        <p:spPr>
          <a:xfrm>
            <a:off x="4837882" y="6310312"/>
            <a:ext cx="2743200" cy="365125"/>
          </a:xfrm>
        </p:spPr>
        <p:txBody>
          <a:bodyPr/>
          <a:lstStyle>
            <a:lvl1pPr algn="ctr">
              <a:defRPr>
                <a:solidFill>
                  <a:schemeClr val="bg1"/>
                </a:solidFill>
              </a:defRPr>
            </a:lvl1pPr>
          </a:lstStyle>
          <a:p>
            <a:fld id="{BC7E6024-486A-BC40-ACBB-F41E993E38A7}" type="datetimeFigureOut">
              <a:rPr lang="en-US" smtClean="0"/>
              <a:pPr/>
              <a:t>10/7/2025</a:t>
            </a:fld>
            <a:endParaRPr lang="en-US"/>
          </a:p>
        </p:txBody>
      </p:sp>
      <p:sp>
        <p:nvSpPr>
          <p:cNvPr id="7" name="Footer Placeholder 3">
            <a:extLst>
              <a:ext uri="{FF2B5EF4-FFF2-40B4-BE49-F238E27FC236}">
                <a16:creationId xmlns:a16="http://schemas.microsoft.com/office/drawing/2014/main" id="{937BED6B-3394-764D-88B4-63F596E931DD}"/>
              </a:ext>
            </a:extLst>
          </p:cNvPr>
          <p:cNvSpPr>
            <a:spLocks noGrp="1"/>
          </p:cNvSpPr>
          <p:nvPr>
            <p:ph type="ftr" sz="quarter" idx="12"/>
          </p:nvPr>
        </p:nvSpPr>
        <p:spPr>
          <a:xfrm>
            <a:off x="838200" y="6328515"/>
            <a:ext cx="2604822" cy="365125"/>
          </a:xfrm>
        </p:spPr>
        <p:txBody>
          <a:bodyPr/>
          <a:lstStyle>
            <a:lvl1pPr algn="l">
              <a:defRPr>
                <a:solidFill>
                  <a:schemeClr val="bg1"/>
                </a:solidFill>
              </a:defRPr>
            </a:lvl1pPr>
          </a:lstStyle>
          <a:p>
            <a:endParaRPr lang="en-US"/>
          </a:p>
        </p:txBody>
      </p:sp>
      <p:sp>
        <p:nvSpPr>
          <p:cNvPr id="8" name="Slide Number Placeholder 4">
            <a:extLst>
              <a:ext uri="{FF2B5EF4-FFF2-40B4-BE49-F238E27FC236}">
                <a16:creationId xmlns:a16="http://schemas.microsoft.com/office/drawing/2014/main" id="{9592C91A-A269-3849-8057-68EDB8536E77}"/>
              </a:ext>
            </a:extLst>
          </p:cNvPr>
          <p:cNvSpPr>
            <a:spLocks noGrp="1"/>
          </p:cNvSpPr>
          <p:nvPr>
            <p:ph type="sldNum" sz="quarter" idx="13"/>
          </p:nvPr>
        </p:nvSpPr>
        <p:spPr>
          <a:xfrm>
            <a:off x="8975943" y="6328515"/>
            <a:ext cx="2377857" cy="365125"/>
          </a:xfrm>
        </p:spPr>
        <p:txBody>
          <a:bodyPr/>
          <a:lstStyle>
            <a:lvl1pPr>
              <a:defRPr b="1">
                <a:solidFill>
                  <a:schemeClr val="accent1"/>
                </a:solidFill>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151497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1014F-7F75-0546-A9E7-350ED4A1AE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E26C4B-78B4-B743-9BD2-AD856003E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22372-754F-F245-A57A-91E7C3BA3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C7E6024-486A-BC40-ACBB-F41E993E38A7}" type="datetimeFigureOut">
              <a:rPr lang="en-US" smtClean="0"/>
              <a:pPr/>
              <a:t>10/7/2025</a:t>
            </a:fld>
            <a:endParaRPr lang="en-US"/>
          </a:p>
        </p:txBody>
      </p:sp>
      <p:sp>
        <p:nvSpPr>
          <p:cNvPr id="5" name="Footer Placeholder 4">
            <a:extLst>
              <a:ext uri="{FF2B5EF4-FFF2-40B4-BE49-F238E27FC236}">
                <a16:creationId xmlns:a16="http://schemas.microsoft.com/office/drawing/2014/main" id="{245914D2-32EF-884B-AB51-3FB0836F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97E02AE-CB16-6E40-ADF1-524AA36CC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499BF328-F042-C242-B007-681D20A2629F}" type="slidenum">
              <a:rPr lang="en-US" smtClean="0"/>
              <a:pPr/>
              <a:t>‹#›</a:t>
            </a:fld>
            <a:endParaRPr lang="en-US"/>
          </a:p>
        </p:txBody>
      </p:sp>
    </p:spTree>
    <p:extLst>
      <p:ext uri="{BB962C8B-B14F-4D97-AF65-F5344CB8AC3E}">
        <p14:creationId xmlns:p14="http://schemas.microsoft.com/office/powerpoint/2010/main" val="265527101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5" r:id="rId3"/>
    <p:sldLayoutId id="2147483664" r:id="rId4"/>
    <p:sldLayoutId id="2147483651" r:id="rId5"/>
    <p:sldLayoutId id="2147483661" r:id="rId6"/>
    <p:sldLayoutId id="2147483654" r:id="rId7"/>
    <p:sldLayoutId id="2147483652" r:id="rId8"/>
    <p:sldLayoutId id="2147483650" r:id="rId9"/>
    <p:sldLayoutId id="2147483660" r:id="rId10"/>
    <p:sldLayoutId id="2147483653" r:id="rId11"/>
    <p:sldLayoutId id="2147483663" r:id="rId12"/>
    <p:sldLayoutId id="2147483656" r:id="rId13"/>
    <p:sldLayoutId id="2147483665" r:id="rId14"/>
    <p:sldLayoutId id="2147483657" r:id="rId15"/>
    <p:sldLayoutId id="2147483666" r:id="rId16"/>
    <p:sldLayoutId id="2147483658" r:id="rId17"/>
    <p:sldLayoutId id="2147483659" r:id="rId18"/>
    <p:sldLayoutId id="2147483667" r:id="rId19"/>
  </p:sldLayoutIdLst>
  <p:txStyles>
    <p:titleStyle>
      <a:lvl1pPr algn="l" defTabSz="914400" rtl="0" eaLnBrk="1" latinLnBrk="0" hangingPunct="1">
        <a:lnSpc>
          <a:spcPct val="90000"/>
        </a:lnSpc>
        <a:spcBef>
          <a:spcPct val="0"/>
        </a:spcBef>
        <a:buNone/>
        <a:defRPr sz="3600" b="1" i="0" kern="1200">
          <a:solidFill>
            <a:schemeClr val="accent1"/>
          </a:solidFill>
          <a:latin typeface="Futura" panose="020B0602020204020303" pitchFamily="34" charset="-79"/>
          <a:ea typeface="Open Sans" panose="020B0606030504020204" pitchFamily="34" charset="0"/>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hyperlink" Target="https://secure.anedot.com/ashley-for-iowa/big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jpeg"/><Relationship Id="rId9"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ky, outdoor, flower, street&#10;&#10;Description automatically generated">
            <a:extLst>
              <a:ext uri="{FF2B5EF4-FFF2-40B4-BE49-F238E27FC236}">
                <a16:creationId xmlns:a16="http://schemas.microsoft.com/office/drawing/2014/main" id="{1CFB1BEA-2972-5C4F-8128-022AAC5EF5B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8500"/>
                    </a14:imgEffect>
                    <a14:imgEffect>
                      <a14:saturation sat="0"/>
                    </a14:imgEffect>
                  </a14:imgLayer>
                </a14:imgProps>
              </a:ext>
            </a:extLst>
          </a:blip>
          <a:srcRect t="12500" b="12500"/>
          <a:stretch>
            <a:fillRect/>
          </a:stretch>
        </p:blipFill>
        <p:spPr>
          <a:solidFill>
            <a:schemeClr val="bg1"/>
          </a:solidFill>
        </p:spPr>
      </p:pic>
      <p:sp>
        <p:nvSpPr>
          <p:cNvPr id="8" name="Rectangle 7">
            <a:extLst>
              <a:ext uri="{FF2B5EF4-FFF2-40B4-BE49-F238E27FC236}">
                <a16:creationId xmlns:a16="http://schemas.microsoft.com/office/drawing/2014/main" id="{4E5F074B-78FB-E74A-B6B0-33640D539323}"/>
              </a:ext>
            </a:extLst>
          </p:cNvPr>
          <p:cNvSpPr/>
          <p:nvPr/>
        </p:nvSpPr>
        <p:spPr>
          <a:xfrm>
            <a:off x="-1" y="0"/>
            <a:ext cx="12192000" cy="6858000"/>
          </a:xfrm>
          <a:prstGeom prst="rect">
            <a:avLst/>
          </a:prstGeom>
          <a:solidFill>
            <a:schemeClr val="accent1">
              <a:alpha val="852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1065D-726B-244C-AE83-CEF552B356B6}"/>
              </a:ext>
            </a:extLst>
          </p:cNvPr>
          <p:cNvSpPr>
            <a:spLocks noGrp="1"/>
          </p:cNvSpPr>
          <p:nvPr>
            <p:ph type="ctrTitle"/>
          </p:nvPr>
        </p:nvSpPr>
        <p:spPr>
          <a:xfrm>
            <a:off x="1520574" y="2068167"/>
            <a:ext cx="8917969" cy="1199004"/>
          </a:xfrm>
        </p:spPr>
        <p:txBody>
          <a:bodyPr>
            <a:noAutofit/>
          </a:bodyPr>
          <a:lstStyle/>
          <a:p>
            <a:r>
              <a:rPr lang="en-US" sz="5400">
                <a:solidFill>
                  <a:schemeClr val="bg1"/>
                </a:solidFill>
              </a:rPr>
              <a:t>Programs &amp; Perspectives: A National Overview</a:t>
            </a:r>
          </a:p>
        </p:txBody>
      </p:sp>
      <p:sp>
        <p:nvSpPr>
          <p:cNvPr id="3" name="Subtitle 2">
            <a:extLst>
              <a:ext uri="{FF2B5EF4-FFF2-40B4-BE49-F238E27FC236}">
                <a16:creationId xmlns:a16="http://schemas.microsoft.com/office/drawing/2014/main" id="{CFDDFD7B-214D-8D44-A96C-66721C8A1338}"/>
              </a:ext>
            </a:extLst>
          </p:cNvPr>
          <p:cNvSpPr>
            <a:spLocks noGrp="1"/>
          </p:cNvSpPr>
          <p:nvPr>
            <p:ph type="subTitle" idx="1"/>
          </p:nvPr>
        </p:nvSpPr>
        <p:spPr>
          <a:xfrm>
            <a:off x="2538607" y="5524165"/>
            <a:ext cx="7114784" cy="831274"/>
          </a:xfrm>
        </p:spPr>
        <p:txBody>
          <a:bodyPr/>
          <a:lstStyle/>
          <a:p>
            <a:r>
              <a:rPr lang="en-US">
                <a:solidFill>
                  <a:schemeClr val="bg1"/>
                </a:solidFill>
              </a:rPr>
              <a:t>The Big “I” Has Your Back</a:t>
            </a:r>
          </a:p>
        </p:txBody>
      </p:sp>
      <p:sp>
        <p:nvSpPr>
          <p:cNvPr id="9" name="Oval 8">
            <a:extLst>
              <a:ext uri="{FF2B5EF4-FFF2-40B4-BE49-F238E27FC236}">
                <a16:creationId xmlns:a16="http://schemas.microsoft.com/office/drawing/2014/main" id="{F0BF9216-BE41-6345-A924-1E2BDC960EC5}"/>
              </a:ext>
            </a:extLst>
          </p:cNvPr>
          <p:cNvSpPr/>
          <p:nvPr/>
        </p:nvSpPr>
        <p:spPr>
          <a:xfrm>
            <a:off x="5087149" y="-1008850"/>
            <a:ext cx="2017700" cy="20177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C44D81-47C0-284A-B6B0-0BA6F8A7795F}"/>
              </a:ext>
            </a:extLst>
          </p:cNvPr>
          <p:cNvSpPr/>
          <p:nvPr/>
        </p:nvSpPr>
        <p:spPr>
          <a:xfrm>
            <a:off x="5687785" y="6476718"/>
            <a:ext cx="816428" cy="816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73A4CAF-A543-B644-9B67-90D3336F0B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9742" y="4190331"/>
            <a:ext cx="5692516" cy="831273"/>
          </a:xfrm>
          <a:prstGeom prst="rect">
            <a:avLst/>
          </a:prstGeom>
        </p:spPr>
      </p:pic>
    </p:spTree>
    <p:extLst>
      <p:ext uri="{BB962C8B-B14F-4D97-AF65-F5344CB8AC3E}">
        <p14:creationId xmlns:p14="http://schemas.microsoft.com/office/powerpoint/2010/main" val="57577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BA0C-12C1-5881-924B-CE51940DFA37}"/>
              </a:ext>
            </a:extLst>
          </p:cNvPr>
          <p:cNvSpPr>
            <a:spLocks noGrp="1"/>
          </p:cNvSpPr>
          <p:nvPr>
            <p:ph type="title"/>
          </p:nvPr>
        </p:nvSpPr>
        <p:spPr>
          <a:xfrm>
            <a:off x="3051596" y="459070"/>
            <a:ext cx="8414979" cy="837757"/>
          </a:xfrm>
        </p:spPr>
        <p:txBody>
          <a:bodyPr>
            <a:normAutofit fontScale="90000"/>
          </a:bodyPr>
          <a:lstStyle/>
          <a:p>
            <a:r>
              <a:rPr lang="en-US" sz="4800" dirty="0">
                <a:latin typeface="Open Sans"/>
                <a:ea typeface="Open Sans"/>
                <a:cs typeface="Open Sans"/>
              </a:rPr>
              <a:t>Third Party Litigation Funding</a:t>
            </a:r>
          </a:p>
        </p:txBody>
      </p:sp>
      <p:sp>
        <p:nvSpPr>
          <p:cNvPr id="3" name="Content Placeholder 2">
            <a:extLst>
              <a:ext uri="{FF2B5EF4-FFF2-40B4-BE49-F238E27FC236}">
                <a16:creationId xmlns:a16="http://schemas.microsoft.com/office/drawing/2014/main" id="{68F026D4-1BDD-6CAD-3BEE-3AD2321D8985}"/>
              </a:ext>
            </a:extLst>
          </p:cNvPr>
          <p:cNvSpPr>
            <a:spLocks noGrp="1"/>
          </p:cNvSpPr>
          <p:nvPr>
            <p:ph idx="1"/>
          </p:nvPr>
        </p:nvSpPr>
        <p:spPr>
          <a:xfrm>
            <a:off x="3051597" y="1584781"/>
            <a:ext cx="8763552" cy="4802388"/>
          </a:xfrm>
        </p:spPr>
        <p:txBody>
          <a:bodyPr vert="horz" lIns="91440" tIns="45720" rIns="91440" bIns="45720" rtlCol="0" anchor="t">
            <a:normAutofit fontScale="92500" lnSpcReduction="10000"/>
          </a:bodyPr>
          <a:lstStyle/>
          <a:p>
            <a:pPr>
              <a:lnSpc>
                <a:spcPct val="100000"/>
              </a:lnSpc>
              <a:spcBef>
                <a:spcPts val="1500"/>
              </a:spcBef>
              <a:spcAft>
                <a:spcPts val="500"/>
              </a:spcAft>
            </a:pPr>
            <a:r>
              <a:rPr lang="en-US" sz="2000" dirty="0">
                <a:latin typeface="Open Sans"/>
                <a:ea typeface="Open Sans"/>
                <a:cs typeface="Open Sans"/>
              </a:rPr>
              <a:t>Third Party Litigation Funding </a:t>
            </a:r>
            <a:r>
              <a:rPr lang="en-US" sz="2000" i="0" u="none" strike="noStrike" baseline="0" dirty="0">
                <a:latin typeface="Open Sans"/>
                <a:ea typeface="Open Sans"/>
                <a:cs typeface="Open Sans"/>
              </a:rPr>
              <a:t>(TPLF</a:t>
            </a:r>
            <a:r>
              <a:rPr lang="en-US" sz="2000" dirty="0">
                <a:latin typeface="Open Sans"/>
                <a:ea typeface="Open Sans"/>
                <a:cs typeface="Open Sans"/>
              </a:rPr>
              <a:t>): when an outside agent – someone not involved in the legal dispute – pays a plaintiff’s legal fees with the expectation of financially profiting off any settlement or judgment. It is a growing multibillion-dollar industry with sophisticated investors threatening the integrity of the U.S. court system. </a:t>
            </a:r>
          </a:p>
          <a:p>
            <a:pPr>
              <a:lnSpc>
                <a:spcPct val="100000"/>
              </a:lnSpc>
              <a:spcBef>
                <a:spcPts val="1500"/>
              </a:spcBef>
              <a:spcAft>
                <a:spcPts val="500"/>
              </a:spcAft>
            </a:pPr>
            <a:r>
              <a:rPr lang="en-US" sz="2000" dirty="0">
                <a:latin typeface="Open Sans"/>
                <a:ea typeface="Open Sans"/>
                <a:cs typeface="Open Sans"/>
              </a:rPr>
              <a:t>An estimated $15.2 billion in assets were allocated to U.S. commercial litigation investments in 2023, and a separate analysis predicts that commercial litigation funding could reach $31 billion in the U.S. by 2028. </a:t>
            </a:r>
          </a:p>
          <a:p>
            <a:pPr>
              <a:lnSpc>
                <a:spcPct val="100000"/>
              </a:lnSpc>
              <a:spcBef>
                <a:spcPts val="1500"/>
              </a:spcBef>
              <a:spcAft>
                <a:spcPts val="500"/>
              </a:spcAft>
            </a:pPr>
            <a:r>
              <a:rPr lang="en-US" sz="2000" dirty="0">
                <a:latin typeface="Open Sans"/>
                <a:ea typeface="Open Sans"/>
                <a:cs typeface="Open Sans"/>
              </a:rPr>
              <a:t>In many cases third-party litigation funders pay a more favorable tax rate on their share of a court award than the injured plaintiff.  This perversely incentivizes foreign investment in U.S. litigation. </a:t>
            </a:r>
            <a:r>
              <a:rPr lang="en-US" sz="2000" dirty="0">
                <a:latin typeface="Open Sans"/>
                <a:ea typeface="Calibri"/>
                <a:cs typeface="Calibri"/>
              </a:rPr>
              <a:t>The Big “I” supports efforts to close this tax loophole that foreign and domestic TPLF investors exploit.</a:t>
            </a:r>
          </a:p>
          <a:p>
            <a:pPr>
              <a:lnSpc>
                <a:spcPct val="100000"/>
              </a:lnSpc>
              <a:spcBef>
                <a:spcPts val="1500"/>
              </a:spcBef>
              <a:spcAft>
                <a:spcPts val="500"/>
              </a:spcAft>
            </a:pPr>
            <a:r>
              <a:rPr lang="en-US" sz="2000" dirty="0">
                <a:latin typeface="Open Sans"/>
                <a:ea typeface="Calibri"/>
                <a:cs typeface="Calibri"/>
              </a:rPr>
              <a:t>Sophisticated investors treat our court system like a casino.</a:t>
            </a:r>
            <a:endParaRPr lang="en-US" sz="2000" dirty="0"/>
          </a:p>
          <a:p>
            <a:endParaRPr lang="en-US" sz="1800" dirty="0">
              <a:latin typeface="Open Sans"/>
            </a:endParaRPr>
          </a:p>
        </p:txBody>
      </p:sp>
    </p:spTree>
    <p:extLst>
      <p:ext uri="{BB962C8B-B14F-4D97-AF65-F5344CB8AC3E}">
        <p14:creationId xmlns:p14="http://schemas.microsoft.com/office/powerpoint/2010/main" val="299914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3289-8A72-FFB2-7E16-74D00C48DD43}"/>
              </a:ext>
            </a:extLst>
          </p:cNvPr>
          <p:cNvSpPr>
            <a:spLocks noGrp="1"/>
          </p:cNvSpPr>
          <p:nvPr>
            <p:ph type="title"/>
          </p:nvPr>
        </p:nvSpPr>
        <p:spPr>
          <a:xfrm>
            <a:off x="2212848" y="365125"/>
            <a:ext cx="9610343" cy="1001974"/>
          </a:xfrm>
        </p:spPr>
        <p:txBody>
          <a:bodyPr>
            <a:normAutofit fontScale="90000"/>
          </a:bodyPr>
          <a:lstStyle/>
          <a:p>
            <a:r>
              <a:rPr lang="en-US" sz="4400" dirty="0">
                <a:latin typeface="Open Sans" panose="020B0606030504020204" pitchFamily="34" charset="0"/>
                <a:cs typeface="Open Sans" panose="020B0606030504020204" pitchFamily="34" charset="0"/>
              </a:rPr>
              <a:t>Third Party Litigation Funding contd.</a:t>
            </a:r>
          </a:p>
        </p:txBody>
      </p:sp>
      <p:sp>
        <p:nvSpPr>
          <p:cNvPr id="3" name="Content Placeholder 2">
            <a:extLst>
              <a:ext uri="{FF2B5EF4-FFF2-40B4-BE49-F238E27FC236}">
                <a16:creationId xmlns:a16="http://schemas.microsoft.com/office/drawing/2014/main" id="{3477F660-5DF2-8666-EC1B-C5BBF00E6DA7}"/>
              </a:ext>
            </a:extLst>
          </p:cNvPr>
          <p:cNvSpPr>
            <a:spLocks noGrp="1"/>
          </p:cNvSpPr>
          <p:nvPr>
            <p:ph idx="1"/>
          </p:nvPr>
        </p:nvSpPr>
        <p:spPr>
          <a:xfrm>
            <a:off x="3043350" y="1512475"/>
            <a:ext cx="8310450" cy="4980400"/>
          </a:xfrm>
        </p:spPr>
        <p:txBody>
          <a:bodyPr vert="horz" lIns="91440" tIns="45720" rIns="91440" bIns="45720" rtlCol="0" anchor="t">
            <a:normAutofit fontScale="92500" lnSpcReduction="10000"/>
          </a:bodyPr>
          <a:lstStyle/>
          <a:p>
            <a:pPr>
              <a:lnSpc>
                <a:spcPct val="110000"/>
              </a:lnSpc>
              <a:spcBef>
                <a:spcPts val="0"/>
              </a:spcBef>
              <a:spcAft>
                <a:spcPts val="1000"/>
              </a:spcAft>
            </a:pPr>
            <a:r>
              <a:rPr lang="en-US" sz="2000">
                <a:latin typeface="Open Sans"/>
                <a:ea typeface="Open Sans"/>
                <a:cs typeface="Open Sans"/>
              </a:rPr>
              <a:t>When legislative text for the Senate tax bill was released in mid-June, it included a Big “I”-supported provision that would tax third party litigation funding (TPLF) proceeds at a 40.8% rate.</a:t>
            </a:r>
            <a:endParaRPr lang="en-US"/>
          </a:p>
          <a:p>
            <a:pPr>
              <a:lnSpc>
                <a:spcPct val="110000"/>
              </a:lnSpc>
              <a:spcBef>
                <a:spcPts val="0"/>
              </a:spcBef>
              <a:spcAft>
                <a:spcPts val="1000"/>
              </a:spcAft>
            </a:pPr>
            <a:r>
              <a:rPr lang="en-US" sz="2000">
                <a:latin typeface="Open Sans"/>
                <a:ea typeface="Open Sans"/>
                <a:cs typeface="Open Sans"/>
              </a:rPr>
              <a:t>Litigation finance firms and the plaintiffs’ bar launched an aggressive campaign to strip this provision, reportedly spending tens of millions of dollars over a three-week period. The Senate parliamentarian ultimately stripped the provision due to procedural reasons.</a:t>
            </a:r>
          </a:p>
          <a:p>
            <a:pPr>
              <a:lnSpc>
                <a:spcPct val="110000"/>
              </a:lnSpc>
              <a:spcBef>
                <a:spcPts val="0"/>
              </a:spcBef>
              <a:spcAft>
                <a:spcPts val="1000"/>
              </a:spcAft>
            </a:pPr>
            <a:r>
              <a:rPr lang="en-US" sz="2000">
                <a:latin typeface="Open Sans"/>
                <a:ea typeface="Open Sans"/>
                <a:cs typeface="Open Sans"/>
              </a:rPr>
              <a:t>Despite this setback, the Big "I" actively supports two bills tackling different aspects of the issue: </a:t>
            </a:r>
          </a:p>
          <a:p>
            <a:pPr lvl="1">
              <a:lnSpc>
                <a:spcPct val="110000"/>
              </a:lnSpc>
              <a:spcBef>
                <a:spcPts val="0"/>
              </a:spcBef>
              <a:spcAft>
                <a:spcPts val="1000"/>
              </a:spcAft>
            </a:pPr>
            <a:r>
              <a:rPr lang="en-US" sz="2000" u="sng">
                <a:latin typeface="Open Sans"/>
                <a:ea typeface="Open Sans"/>
                <a:cs typeface="Open Sans"/>
              </a:rPr>
              <a:t>The Litigation Transparency Act of 2025 (H.R.1109) </a:t>
            </a:r>
            <a:r>
              <a:rPr lang="en-US" sz="2000">
                <a:latin typeface="Open Sans"/>
                <a:ea typeface="Open Sans"/>
                <a:cs typeface="Open Sans"/>
              </a:rPr>
              <a:t>requires disclosure of third-party litigation funding (TPLF) agreements and payments in civil lawsuits.</a:t>
            </a:r>
          </a:p>
          <a:p>
            <a:pPr lvl="1">
              <a:lnSpc>
                <a:spcPct val="110000"/>
              </a:lnSpc>
              <a:spcBef>
                <a:spcPts val="0"/>
              </a:spcBef>
              <a:spcAft>
                <a:spcPts val="1000"/>
              </a:spcAft>
            </a:pPr>
            <a:r>
              <a:rPr lang="en-US" sz="2000" u="sng">
                <a:latin typeface="Open Sans"/>
                <a:ea typeface="Open Sans"/>
                <a:cs typeface="Open Sans"/>
              </a:rPr>
              <a:t>The Tackling Predatory Litigation Funding Act (S. 1821/H.R.3512) </a:t>
            </a:r>
            <a:r>
              <a:rPr lang="en-US" sz="2000">
                <a:latin typeface="Open Sans"/>
                <a:ea typeface="Open Sans"/>
                <a:cs typeface="Open Sans"/>
              </a:rPr>
              <a:t>would close the TPLF tax loophole.</a:t>
            </a:r>
            <a:endParaRPr lang="en-US" sz="2000" u="sng">
              <a:latin typeface="Open Sans"/>
              <a:ea typeface="Open Sans"/>
              <a:cs typeface="Open Sans"/>
            </a:endParaRPr>
          </a:p>
        </p:txBody>
      </p:sp>
    </p:spTree>
    <p:extLst>
      <p:ext uri="{BB962C8B-B14F-4D97-AF65-F5344CB8AC3E}">
        <p14:creationId xmlns:p14="http://schemas.microsoft.com/office/powerpoint/2010/main" val="388773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AA2AB-4E8C-1474-6918-3320747AA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EE033-A014-8FFE-89F5-A8133A3D8595}"/>
              </a:ext>
            </a:extLst>
          </p:cNvPr>
          <p:cNvSpPr>
            <a:spLocks noGrp="1"/>
          </p:cNvSpPr>
          <p:nvPr>
            <p:ph type="title"/>
          </p:nvPr>
        </p:nvSpPr>
        <p:spPr>
          <a:xfrm>
            <a:off x="2459736" y="365125"/>
            <a:ext cx="8894063" cy="1325563"/>
          </a:xfrm>
        </p:spPr>
        <p:txBody>
          <a:bodyPr>
            <a:normAutofit/>
          </a:bodyPr>
          <a:lstStyle/>
          <a:p>
            <a:r>
              <a:rPr lang="en-US" sz="4000" b="1" dirty="0"/>
              <a:t>Combatting Legal System Abuse</a:t>
            </a:r>
            <a:endParaRPr lang="en-US" sz="4000" b="1" dirty="0">
              <a:latin typeface="Open Sans"/>
              <a:ea typeface="Open Sans"/>
              <a:cs typeface="Open Sans"/>
            </a:endParaRPr>
          </a:p>
        </p:txBody>
      </p:sp>
      <p:sp>
        <p:nvSpPr>
          <p:cNvPr id="3" name="Content Placeholder 2">
            <a:extLst>
              <a:ext uri="{FF2B5EF4-FFF2-40B4-BE49-F238E27FC236}">
                <a16:creationId xmlns:a16="http://schemas.microsoft.com/office/drawing/2014/main" id="{5A3584FC-689D-01F0-9BC1-50107D0074DE}"/>
              </a:ext>
            </a:extLst>
          </p:cNvPr>
          <p:cNvSpPr>
            <a:spLocks noGrp="1"/>
          </p:cNvSpPr>
          <p:nvPr>
            <p:ph idx="1"/>
          </p:nvPr>
        </p:nvSpPr>
        <p:spPr>
          <a:xfrm>
            <a:off x="2883302" y="1328262"/>
            <a:ext cx="8046929" cy="4351338"/>
          </a:xfrm>
        </p:spPr>
        <p:txBody>
          <a:bodyPr vert="horz" lIns="91440" tIns="45720" rIns="91440" bIns="45720" rtlCol="0" anchor="t">
            <a:noAutofit/>
          </a:bodyPr>
          <a:lstStyle/>
          <a:p>
            <a:pPr marL="0" indent="0">
              <a:lnSpc>
                <a:spcPct val="100000"/>
              </a:lnSpc>
              <a:spcBef>
                <a:spcPts val="1200"/>
              </a:spcBef>
              <a:buNone/>
            </a:pPr>
            <a:r>
              <a:rPr lang="en-US" sz="2400" i="1" dirty="0">
                <a:solidFill>
                  <a:schemeClr val="accent1"/>
                </a:solidFill>
              </a:rPr>
              <a:t>Independent insurance agents &amp; brokers, as respected </a:t>
            </a:r>
            <a:r>
              <a:rPr lang="en-US" sz="2400" i="1" u="sng" dirty="0">
                <a:solidFill>
                  <a:schemeClr val="accent1"/>
                </a:solidFill>
              </a:rPr>
              <a:t>members of their communities</a:t>
            </a:r>
            <a:r>
              <a:rPr lang="en-US" sz="2400" i="1" dirty="0">
                <a:solidFill>
                  <a:schemeClr val="accent1"/>
                </a:solidFill>
              </a:rPr>
              <a:t> and trusted advisors to their customers, have a special role to play in the education and advocacy needed to combat legal system abuse.</a:t>
            </a:r>
          </a:p>
        </p:txBody>
      </p:sp>
      <p:sp>
        <p:nvSpPr>
          <p:cNvPr id="4" name="TextBox 3">
            <a:extLst>
              <a:ext uri="{FF2B5EF4-FFF2-40B4-BE49-F238E27FC236}">
                <a16:creationId xmlns:a16="http://schemas.microsoft.com/office/drawing/2014/main" id="{7FC846C3-B785-666F-D06C-BEF96A33E5F8}"/>
              </a:ext>
            </a:extLst>
          </p:cNvPr>
          <p:cNvSpPr txBox="1"/>
          <p:nvPr/>
        </p:nvSpPr>
        <p:spPr>
          <a:xfrm>
            <a:off x="2681401" y="3429000"/>
            <a:ext cx="9022919"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Awareness</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Successful advocacy begins with education. Remain aware of priority topics and use brief talking points with legislators and clients. Explain the effects that LSA has on both availability and affordability of insurance.</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Working Together</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Successful advocacy relies on the power of numbers. Legal system abuse is an issue facing every policyholder – both personal lines and commercial.</a:t>
            </a:r>
          </a:p>
        </p:txBody>
      </p:sp>
    </p:spTree>
    <p:extLst>
      <p:ext uri="{BB962C8B-B14F-4D97-AF65-F5344CB8AC3E}">
        <p14:creationId xmlns:p14="http://schemas.microsoft.com/office/powerpoint/2010/main" val="2729764328"/>
      </p:ext>
    </p:extLst>
  </p:cSld>
  <p:clrMapOvr>
    <a:masterClrMapping/>
  </p:clrMapOvr>
  <mc:AlternateContent xmlns:mc="http://schemas.openxmlformats.org/markup-compatibility/2006" xmlns:p14="http://schemas.microsoft.com/office/powerpoint/2010/main">
    <mc:Choice Requires="p14">
      <p:transition spd="slow" p14:dur="2000" advTm="70832"/>
    </mc:Choice>
    <mc:Fallback xmlns="">
      <p:transition spd="slow" advTm="708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A2E16-A04A-3981-29E1-FAF59228A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5E7BD-E36A-EA55-4E54-DAD36D672EDE}"/>
              </a:ext>
            </a:extLst>
          </p:cNvPr>
          <p:cNvSpPr>
            <a:spLocks noGrp="1"/>
          </p:cNvSpPr>
          <p:nvPr>
            <p:ph type="title"/>
          </p:nvPr>
        </p:nvSpPr>
        <p:spPr>
          <a:xfrm>
            <a:off x="838200" y="365125"/>
            <a:ext cx="10515600" cy="1325563"/>
          </a:xfrm>
        </p:spPr>
        <p:txBody>
          <a:bodyPr anchor="ctr">
            <a:normAutofit/>
          </a:bodyPr>
          <a:lstStyle/>
          <a:p>
            <a:r>
              <a:rPr lang="en-US" b="1" dirty="0"/>
              <a:t>Resources for Independent Agents</a:t>
            </a:r>
          </a:p>
        </p:txBody>
      </p:sp>
      <p:pic>
        <p:nvPicPr>
          <p:cNvPr id="7" name="Picture 6">
            <a:extLst>
              <a:ext uri="{FF2B5EF4-FFF2-40B4-BE49-F238E27FC236}">
                <a16:creationId xmlns:a16="http://schemas.microsoft.com/office/drawing/2014/main" id="{8F1CFB98-A1A3-EA4B-CAB9-7AD405967BFE}"/>
              </a:ext>
            </a:extLst>
          </p:cNvPr>
          <p:cNvPicPr>
            <a:picLocks noChangeAspect="1"/>
          </p:cNvPicPr>
          <p:nvPr/>
        </p:nvPicPr>
        <p:blipFill>
          <a:blip r:embed="rId2"/>
          <a:stretch>
            <a:fillRect/>
          </a:stretch>
        </p:blipFill>
        <p:spPr>
          <a:xfrm>
            <a:off x="1449141" y="1847850"/>
            <a:ext cx="3959717" cy="4351338"/>
          </a:xfrm>
          <a:prstGeom prst="rect">
            <a:avLst/>
          </a:prstGeom>
          <a:noFill/>
        </p:spPr>
      </p:pic>
      <p:sp>
        <p:nvSpPr>
          <p:cNvPr id="3" name="TextBox 2">
            <a:extLst>
              <a:ext uri="{FF2B5EF4-FFF2-40B4-BE49-F238E27FC236}">
                <a16:creationId xmlns:a16="http://schemas.microsoft.com/office/drawing/2014/main" id="{6A17D21F-F505-3E20-6617-1B5115263FC9}"/>
              </a:ext>
            </a:extLst>
          </p:cNvPr>
          <p:cNvSpPr txBox="1"/>
          <p:nvPr/>
        </p:nvSpPr>
        <p:spPr>
          <a:xfrm>
            <a:off x="6653784" y="1847850"/>
            <a:ext cx="4700016" cy="4154984"/>
          </a:xfrm>
          <a:prstGeom prst="rect">
            <a:avLst/>
          </a:prstGeom>
          <a:noFill/>
        </p:spPr>
        <p:txBody>
          <a:bodyPr wrap="square" rtlCol="0">
            <a:spAutoFit/>
          </a:bodyPr>
          <a:lstStyle/>
          <a:p>
            <a:r>
              <a:rPr lang="en-US" sz="2400" dirty="0">
                <a:solidFill>
                  <a:schemeClr val="bg1"/>
                </a:solidFill>
              </a:rPr>
              <a:t>The Trusted Choice Legal System Abuse Toolkit equips independent agents with the information they need on this issue. The toolkit includes tip sheets to help explain the various impacts of legal system abuse, quick-reference information; and infographics and videos designed to help make complex information easy to understand and share. </a:t>
            </a:r>
          </a:p>
        </p:txBody>
      </p:sp>
    </p:spTree>
    <p:extLst>
      <p:ext uri="{BB962C8B-B14F-4D97-AF65-F5344CB8AC3E}">
        <p14:creationId xmlns:p14="http://schemas.microsoft.com/office/powerpoint/2010/main" val="1861975812"/>
      </p:ext>
    </p:extLst>
  </p:cSld>
  <p:clrMapOvr>
    <a:masterClrMapping/>
  </p:clrMapOvr>
  <mc:AlternateContent xmlns:mc="http://schemas.openxmlformats.org/markup-compatibility/2006" xmlns:p14="http://schemas.microsoft.com/office/powerpoint/2010/main">
    <mc:Choice Requires="p14">
      <p:transition spd="slow" p14:dur="2000" advTm="70832"/>
    </mc:Choice>
    <mc:Fallback xmlns="">
      <p:transition spd="slow" advTm="7083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B4A1-C0B2-A2AD-67DB-1EB84DE15B8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11AB6A5-EA33-B708-4DCB-62E99B5C19FD}"/>
              </a:ext>
            </a:extLst>
          </p:cNvPr>
          <p:cNvPicPr>
            <a:picLocks noChangeAspect="1"/>
          </p:cNvPicPr>
          <p:nvPr/>
        </p:nvPicPr>
        <p:blipFill>
          <a:blip r:embed="rId2"/>
          <a:stretch>
            <a:fillRect/>
          </a:stretch>
        </p:blipFill>
        <p:spPr>
          <a:xfrm>
            <a:off x="1025308" y="2219814"/>
            <a:ext cx="10251627" cy="2030829"/>
          </a:xfrm>
          <a:prstGeom prst="rect">
            <a:avLst/>
          </a:prstGeom>
        </p:spPr>
      </p:pic>
    </p:spTree>
    <p:extLst>
      <p:ext uri="{BB962C8B-B14F-4D97-AF65-F5344CB8AC3E}">
        <p14:creationId xmlns:p14="http://schemas.microsoft.com/office/powerpoint/2010/main" val="3816250291"/>
      </p:ext>
    </p:extLst>
  </p:cSld>
  <p:clrMapOvr>
    <a:masterClrMapping/>
  </p:clrMapOvr>
  <mc:AlternateContent xmlns:mc="http://schemas.openxmlformats.org/markup-compatibility/2006" xmlns:p14="http://schemas.microsoft.com/office/powerpoint/2010/main">
    <mc:Choice Requires="p14">
      <p:transition spd="slow" p14:dur="2000" advTm="70832"/>
    </mc:Choice>
    <mc:Fallback xmlns="">
      <p:transition spd="slow" advTm="7083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C3CA-9B01-B6A9-A12E-C1AEF2979C0B}"/>
              </a:ext>
            </a:extLst>
          </p:cNvPr>
          <p:cNvSpPr>
            <a:spLocks noGrp="1"/>
          </p:cNvSpPr>
          <p:nvPr>
            <p:ph type="title"/>
          </p:nvPr>
        </p:nvSpPr>
        <p:spPr>
          <a:xfrm>
            <a:off x="2925442" y="182697"/>
            <a:ext cx="8999857" cy="1230492"/>
          </a:xfrm>
        </p:spPr>
        <p:txBody>
          <a:bodyPr>
            <a:noAutofit/>
          </a:bodyPr>
          <a:lstStyle/>
          <a:p>
            <a:r>
              <a:rPr lang="en-US" sz="4800">
                <a:latin typeface="Open Sans"/>
                <a:ea typeface="Open Sans"/>
                <a:cs typeface="Futura"/>
              </a:rPr>
              <a:t>Natural Disaster Risk Efforts</a:t>
            </a:r>
          </a:p>
        </p:txBody>
      </p:sp>
      <p:sp>
        <p:nvSpPr>
          <p:cNvPr id="6" name="Content Placeholder 5">
            <a:extLst>
              <a:ext uri="{FF2B5EF4-FFF2-40B4-BE49-F238E27FC236}">
                <a16:creationId xmlns:a16="http://schemas.microsoft.com/office/drawing/2014/main" id="{8C5AAA53-63AA-7CC0-A56D-ABEF21E4AD2E}"/>
              </a:ext>
            </a:extLst>
          </p:cNvPr>
          <p:cNvSpPr>
            <a:spLocks noGrp="1"/>
          </p:cNvSpPr>
          <p:nvPr>
            <p:ph idx="1"/>
          </p:nvPr>
        </p:nvSpPr>
        <p:spPr>
          <a:xfrm>
            <a:off x="3261238" y="1411698"/>
            <a:ext cx="8368734" cy="5263605"/>
          </a:xfrm>
        </p:spPr>
        <p:txBody>
          <a:bodyPr vert="horz" lIns="91440" tIns="45720" rIns="91440" bIns="45720" rtlCol="0" anchor="t">
            <a:noAutofit/>
          </a:bodyPr>
          <a:lstStyle/>
          <a:p>
            <a:pPr marL="285750" indent="-285750">
              <a:lnSpc>
                <a:spcPct val="100000"/>
              </a:lnSpc>
              <a:spcBef>
                <a:spcPts val="1800"/>
              </a:spcBef>
              <a:spcAft>
                <a:spcPts val="1000"/>
              </a:spcAft>
            </a:pPr>
            <a:r>
              <a:rPr lang="en-US" sz="2000">
                <a:latin typeface="Open Sans"/>
                <a:ea typeface="Open Sans"/>
                <a:cs typeface="Open Sans"/>
              </a:rPr>
              <a:t>Natural disasters are becoming more frequent and more severe, straining  </a:t>
            </a:r>
            <a:r>
              <a:rPr lang="en-US" sz="2000" err="1">
                <a:latin typeface="Open Sans"/>
                <a:ea typeface="Open Sans"/>
                <a:cs typeface="Open Sans"/>
              </a:rPr>
              <a:t>p&amp;c</a:t>
            </a:r>
            <a:r>
              <a:rPr lang="en-US" sz="2000">
                <a:latin typeface="Open Sans"/>
                <a:ea typeface="Open Sans"/>
                <a:cs typeface="Open Sans"/>
              </a:rPr>
              <a:t> markets. Without effective mitigation, insurers face rising claim costs, homeowners struggle with skyrocketing premiums or lack of coverage, and the federal government is forced to step in with costly disaster relief programs. </a:t>
            </a:r>
            <a:endParaRPr lang="en-US" sz="2000"/>
          </a:p>
          <a:p>
            <a:pPr>
              <a:lnSpc>
                <a:spcPct val="100000"/>
              </a:lnSpc>
              <a:spcAft>
                <a:spcPts val="1000"/>
              </a:spcAft>
            </a:pPr>
            <a:r>
              <a:rPr lang="en-US" sz="2000" kern="100">
                <a:latin typeface="Open Sans"/>
                <a:ea typeface="Open Sans"/>
                <a:cs typeface="Open Sans"/>
              </a:rPr>
              <a:t>The Big "I" supports pre-disaster mitigation efforts, including the Fix Our Forests Act (S.1462/H.R.471), the Disaster Resiliency and Coverage Act of 2025 (H.R.1105), and the Disaster Mitigation and Tax Parity Act of 2025 (S.336/H.R.1849).</a:t>
            </a:r>
          </a:p>
          <a:p>
            <a:pPr>
              <a:lnSpc>
                <a:spcPct val="100000"/>
              </a:lnSpc>
              <a:spcAft>
                <a:spcPts val="1000"/>
              </a:spcAft>
            </a:pPr>
            <a:r>
              <a:rPr lang="en-US" sz="2000" kern="100">
                <a:latin typeface="Open Sans"/>
                <a:ea typeface="Open Sans"/>
                <a:cs typeface="Open Sans"/>
              </a:rPr>
              <a:t>The Big "I" is assembling a coalition of insurers, realtors, home builders and other stakeholders to advocate for disaster mitigation legislation.</a:t>
            </a:r>
          </a:p>
          <a:p>
            <a:pPr marL="0" indent="0">
              <a:buNone/>
            </a:pPr>
            <a:br>
              <a:rPr lang="en-US" sz="2000"/>
            </a:br>
            <a:br>
              <a:rPr lang="en-US"/>
            </a:br>
            <a:endParaRPr lang="en-US"/>
          </a:p>
          <a:p>
            <a:pPr marL="342900" marR="0" lvl="0" indent="-342900">
              <a:buFont typeface="Arial" panose="05050102010706020507" pitchFamily="18" charset="2"/>
              <a:buChar char="•"/>
            </a:pPr>
            <a:endParaRPr lang="en-US" sz="1800">
              <a:effectLst/>
            </a:endParaRPr>
          </a:p>
          <a:p>
            <a:pPr marL="342900" marR="0" lvl="0" indent="-342900">
              <a:buFont typeface="Arial" panose="05050102010706020507" pitchFamily="18" charset="2"/>
              <a:buChar char="•"/>
            </a:pPr>
            <a:endParaRPr lang="en-US" sz="1800">
              <a:solidFill>
                <a:srgbClr val="FFFFFF"/>
              </a:solidFill>
            </a:endParaRPr>
          </a:p>
          <a:p>
            <a:pPr marL="342900" indent="-342900">
              <a:buFont typeface="Arial" panose="05050102010706020507" pitchFamily="18" charset="2"/>
              <a:buChar char="•"/>
            </a:pPr>
            <a:endParaRPr lang="en-US" sz="1700">
              <a:solidFill>
                <a:srgbClr val="FFFFFF"/>
              </a:solidFill>
            </a:endParaRPr>
          </a:p>
        </p:txBody>
      </p:sp>
    </p:spTree>
    <p:extLst>
      <p:ext uri="{BB962C8B-B14F-4D97-AF65-F5344CB8AC3E}">
        <p14:creationId xmlns:p14="http://schemas.microsoft.com/office/powerpoint/2010/main" val="1105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590D-5E2D-D42F-484E-6E3CD19222B5}"/>
              </a:ext>
            </a:extLst>
          </p:cNvPr>
          <p:cNvSpPr>
            <a:spLocks noGrp="1"/>
          </p:cNvSpPr>
          <p:nvPr>
            <p:ph type="title"/>
          </p:nvPr>
        </p:nvSpPr>
        <p:spPr>
          <a:xfrm>
            <a:off x="2738987" y="365125"/>
            <a:ext cx="8937693" cy="885820"/>
          </a:xfrm>
        </p:spPr>
        <p:txBody>
          <a:bodyPr>
            <a:noAutofit/>
          </a:bodyPr>
          <a:lstStyle/>
          <a:p>
            <a:r>
              <a:rPr lang="en-US" sz="4800">
                <a:latin typeface="Open Sans"/>
                <a:ea typeface="Open Sans"/>
                <a:cs typeface="Open Sans"/>
              </a:rPr>
              <a:t>Federal Insurance Programs</a:t>
            </a:r>
          </a:p>
        </p:txBody>
      </p:sp>
      <p:sp>
        <p:nvSpPr>
          <p:cNvPr id="3" name="Content Placeholder 2">
            <a:extLst>
              <a:ext uri="{FF2B5EF4-FFF2-40B4-BE49-F238E27FC236}">
                <a16:creationId xmlns:a16="http://schemas.microsoft.com/office/drawing/2014/main" id="{AD436509-3340-029C-4E20-A6F2D6FAB440}"/>
              </a:ext>
            </a:extLst>
          </p:cNvPr>
          <p:cNvSpPr>
            <a:spLocks noGrp="1"/>
          </p:cNvSpPr>
          <p:nvPr>
            <p:ph idx="1"/>
          </p:nvPr>
        </p:nvSpPr>
        <p:spPr>
          <a:xfrm>
            <a:off x="3045945" y="1476880"/>
            <a:ext cx="8927399" cy="5015995"/>
          </a:xfrm>
        </p:spPr>
        <p:txBody>
          <a:bodyPr vert="horz" lIns="91440" tIns="45720" rIns="91440" bIns="45720" rtlCol="0" anchor="t">
            <a:noAutofit/>
          </a:bodyPr>
          <a:lstStyle/>
          <a:p>
            <a:pPr>
              <a:lnSpc>
                <a:spcPct val="110000"/>
              </a:lnSpc>
              <a:spcBef>
                <a:spcPts val="1500"/>
              </a:spcBef>
            </a:pPr>
            <a:r>
              <a:rPr lang="en-US" sz="2000" dirty="0">
                <a:latin typeface="Open Sans"/>
                <a:ea typeface="Open Sans"/>
                <a:cs typeface="Open Sans"/>
              </a:rPr>
              <a:t>National Flood Insurance Program (NFIP): The Big “I” supports NFIP modernization to increase take-up rates, while opposing</a:t>
            </a:r>
            <a:r>
              <a:rPr lang="en-US" sz="2000" b="0" i="0" u="none" strike="noStrike" baseline="0" dirty="0">
                <a:latin typeface="Open Sans"/>
                <a:ea typeface="Open Sans"/>
                <a:cs typeface="Open Sans"/>
              </a:rPr>
              <a:t> any policies that would harm the Write-Your-Own (WYO) Program (including WYO reimbursement reductions</a:t>
            </a:r>
            <a:r>
              <a:rPr lang="en-US" sz="2000" dirty="0">
                <a:latin typeface="Open Sans"/>
                <a:ea typeface="Open Sans"/>
                <a:cs typeface="Open Sans"/>
              </a:rPr>
              <a:t>).</a:t>
            </a:r>
            <a:r>
              <a:rPr lang="en-US" sz="2000" b="0" i="0" u="none" strike="noStrike" baseline="0" dirty="0">
                <a:latin typeface="Open Sans"/>
                <a:ea typeface="Open Sans"/>
                <a:cs typeface="Open Sans"/>
              </a:rPr>
              <a:t> </a:t>
            </a:r>
            <a:endParaRPr lang="en-US" sz="2000" dirty="0">
              <a:latin typeface="Open Sans"/>
              <a:ea typeface="Open Sans"/>
              <a:cs typeface="Open Sans"/>
            </a:endParaRPr>
          </a:p>
          <a:p>
            <a:pPr>
              <a:lnSpc>
                <a:spcPct val="110000"/>
              </a:lnSpc>
              <a:spcBef>
                <a:spcPts val="1500"/>
              </a:spcBef>
            </a:pPr>
            <a:r>
              <a:rPr lang="en-US" sz="2000" dirty="0">
                <a:latin typeface="Open Sans"/>
                <a:ea typeface="Open Sans"/>
                <a:cs typeface="Open Sans"/>
              </a:rPr>
              <a:t>Federal Crop Insurance Program (FCIP): Congress is working to pass a new 5-year bill that is expected to top $1.5 trillion with crop insurance accounting for approximately $100 billion, the second largest funding allocation. The Big “I” is working to protect the FCIP and agent compensation from any cuts.</a:t>
            </a:r>
          </a:p>
          <a:p>
            <a:pPr>
              <a:lnSpc>
                <a:spcPct val="110000"/>
              </a:lnSpc>
              <a:spcBef>
                <a:spcPts val="1500"/>
              </a:spcBef>
            </a:pPr>
            <a:r>
              <a:rPr lang="en-US" sz="2000" dirty="0">
                <a:latin typeface="Open Sans"/>
                <a:ea typeface="Open Sans"/>
                <a:cs typeface="Open Sans"/>
              </a:rPr>
              <a:t>The Big "I" supports legislation to eliminate the Federal Insurance Office (FIO), which has shown questionable value since its creation.</a:t>
            </a:r>
          </a:p>
          <a:p>
            <a:pPr>
              <a:lnSpc>
                <a:spcPct val="110000"/>
              </a:lnSpc>
              <a:spcBef>
                <a:spcPts val="1500"/>
              </a:spcBef>
            </a:pPr>
            <a:r>
              <a:rPr lang="en-US" sz="2000" dirty="0">
                <a:latin typeface="Open Sans"/>
                <a:ea typeface="Open Sans"/>
                <a:cs typeface="Open Sans"/>
              </a:rPr>
              <a:t>The Terrorism Risk Insurance Act (TRIA) is currently scheduled to expire on December 31, 2027.</a:t>
            </a:r>
          </a:p>
          <a:p>
            <a:pPr>
              <a:lnSpc>
                <a:spcPct val="110000"/>
              </a:lnSpc>
              <a:spcBef>
                <a:spcPts val="1500"/>
              </a:spcBef>
            </a:pPr>
            <a:endParaRPr lang="en-US" sz="2000" dirty="0"/>
          </a:p>
        </p:txBody>
      </p:sp>
    </p:spTree>
    <p:extLst>
      <p:ext uri="{BB962C8B-B14F-4D97-AF65-F5344CB8AC3E}">
        <p14:creationId xmlns:p14="http://schemas.microsoft.com/office/powerpoint/2010/main" val="148247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1FF6-F152-4A15-4B5A-73CCC6ED9EB0}"/>
              </a:ext>
            </a:extLst>
          </p:cNvPr>
          <p:cNvSpPr>
            <a:spLocks noGrp="1"/>
          </p:cNvSpPr>
          <p:nvPr>
            <p:ph type="title"/>
          </p:nvPr>
        </p:nvSpPr>
        <p:spPr>
          <a:xfrm>
            <a:off x="2227153" y="365125"/>
            <a:ext cx="9392742" cy="1454622"/>
          </a:xfrm>
        </p:spPr>
        <p:txBody>
          <a:bodyPr>
            <a:noAutofit/>
          </a:bodyPr>
          <a:lstStyle/>
          <a:p>
            <a:r>
              <a:rPr lang="en-US" sz="5200">
                <a:latin typeface="Open Sans"/>
                <a:ea typeface="Open Sans"/>
                <a:cs typeface="Futura"/>
              </a:rPr>
              <a:t>2025 Legislative Conference</a:t>
            </a:r>
          </a:p>
        </p:txBody>
      </p:sp>
      <p:sp>
        <p:nvSpPr>
          <p:cNvPr id="5" name="Content Placeholder 4">
            <a:extLst>
              <a:ext uri="{FF2B5EF4-FFF2-40B4-BE49-F238E27FC236}">
                <a16:creationId xmlns:a16="http://schemas.microsoft.com/office/drawing/2014/main" id="{F040E370-FEAA-C6E9-58B1-5C4608669309}"/>
              </a:ext>
            </a:extLst>
          </p:cNvPr>
          <p:cNvSpPr>
            <a:spLocks noGrp="1"/>
          </p:cNvSpPr>
          <p:nvPr>
            <p:ph idx="1"/>
          </p:nvPr>
        </p:nvSpPr>
        <p:spPr>
          <a:xfrm>
            <a:off x="3026979" y="1728864"/>
            <a:ext cx="8697259" cy="4764011"/>
          </a:xfrm>
        </p:spPr>
        <p:txBody>
          <a:bodyPr vert="horz" lIns="91440" tIns="45720" rIns="91440" bIns="45720" rtlCol="0" anchor="t">
            <a:normAutofit/>
          </a:bodyPr>
          <a:lstStyle/>
          <a:p>
            <a:pPr>
              <a:lnSpc>
                <a:spcPct val="120000"/>
              </a:lnSpc>
              <a:spcBef>
                <a:spcPts val="1500"/>
              </a:spcBef>
            </a:pPr>
            <a:r>
              <a:rPr lang="en-US" sz="1800">
                <a:latin typeface="Open Sans"/>
                <a:ea typeface="Open Sans"/>
                <a:cs typeface="Open Sans"/>
              </a:rPr>
              <a:t>N</a:t>
            </a:r>
            <a:r>
              <a:rPr lang="en-US" sz="2000">
                <a:latin typeface="Open Sans"/>
                <a:ea typeface="Open Sans"/>
                <a:cs typeface="Open Sans"/>
              </a:rPr>
              <a:t>early 1,000 attendees – agents, brokers,  company executives,  association staff and industry partners – joined the Big "I" in Washington, DC April 30 – May 2.</a:t>
            </a:r>
            <a:endParaRPr lang="en-US" sz="2000"/>
          </a:p>
          <a:p>
            <a:pPr>
              <a:lnSpc>
                <a:spcPct val="120000"/>
              </a:lnSpc>
              <a:spcBef>
                <a:spcPts val="1500"/>
              </a:spcBef>
            </a:pPr>
            <a:r>
              <a:rPr lang="en-US" sz="2000">
                <a:latin typeface="Open Sans"/>
                <a:ea typeface="Open Sans"/>
                <a:cs typeface="Open Sans"/>
              </a:rPr>
              <a:t>Attendees met with nearly 400 Congressional offices (out of 535). West Viginia agents met with all 4 Congressional offices. </a:t>
            </a:r>
            <a:endParaRPr lang="en-US" sz="2000">
              <a:highlight>
                <a:srgbClr val="FFFF00"/>
              </a:highlight>
              <a:latin typeface="Open Sans"/>
              <a:ea typeface="Open Sans"/>
              <a:cs typeface="Open Sans"/>
            </a:endParaRPr>
          </a:p>
          <a:p>
            <a:pPr>
              <a:lnSpc>
                <a:spcPct val="120000"/>
              </a:lnSpc>
              <a:spcBef>
                <a:spcPts val="1500"/>
              </a:spcBef>
            </a:pPr>
            <a:r>
              <a:rPr lang="en-US" sz="2000">
                <a:latin typeface="Open Sans"/>
                <a:ea typeface="Open Sans"/>
                <a:cs typeface="Open Sans"/>
              </a:rPr>
              <a:t>Guest speakers included House Majority Leader Steve Scalise (R-LA), Rep. Scott Peters (D-CA), Sen. Steve Daines (R-MT), NRCC Chair Richard Hudson (R-NC), Rep Bill Huizenga (R-MI) and Rep. Grace Meng (D-NY).</a:t>
            </a:r>
          </a:p>
          <a:p>
            <a:pPr>
              <a:lnSpc>
                <a:spcPct val="120000"/>
              </a:lnSpc>
              <a:spcBef>
                <a:spcPts val="1500"/>
              </a:spcBef>
            </a:pPr>
            <a:r>
              <a:rPr lang="en-US" sz="2000">
                <a:latin typeface="Open Sans"/>
                <a:ea typeface="Open Sans"/>
                <a:cs typeface="Open Sans"/>
              </a:rPr>
              <a:t>Save the date for the 2026 Big “I” Legislative Conference: April 22-24.</a:t>
            </a:r>
          </a:p>
        </p:txBody>
      </p:sp>
    </p:spTree>
    <p:extLst>
      <p:ext uri="{BB962C8B-B14F-4D97-AF65-F5344CB8AC3E}">
        <p14:creationId xmlns:p14="http://schemas.microsoft.com/office/powerpoint/2010/main" val="205187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D2AB-82D2-4E2C-9770-24EB9F9D9FC4}"/>
              </a:ext>
            </a:extLst>
          </p:cNvPr>
          <p:cNvSpPr>
            <a:spLocks noGrp="1"/>
          </p:cNvSpPr>
          <p:nvPr>
            <p:ph type="title"/>
          </p:nvPr>
        </p:nvSpPr>
        <p:spPr>
          <a:xfrm>
            <a:off x="6497287" y="182556"/>
            <a:ext cx="5388138" cy="5760423"/>
          </a:xfrm>
        </p:spPr>
        <p:txBody>
          <a:bodyPr vert="horz" lIns="91440" tIns="45720" rIns="91440" bIns="45720" rtlCol="0" anchor="b">
            <a:normAutofit fontScale="90000"/>
          </a:bodyPr>
          <a:lstStyle/>
          <a:p>
            <a:pPr>
              <a:lnSpc>
                <a:spcPct val="100000"/>
              </a:lnSpc>
              <a:spcBef>
                <a:spcPts val="800"/>
              </a:spcBef>
            </a:pPr>
            <a:br>
              <a:rPr lang="en-US" sz="4800">
                <a:latin typeface="Open Sans" panose="020B0606030504020204" pitchFamily="34" charset="0"/>
                <a:cs typeface="Open Sans" panose="020B0606030504020204" pitchFamily="34" charset="0"/>
              </a:rPr>
            </a:br>
            <a:r>
              <a:rPr lang="en-US" sz="4800" err="1">
                <a:solidFill>
                  <a:schemeClr val="tx1"/>
                </a:solidFill>
                <a:latin typeface="Open Sans"/>
                <a:ea typeface="Open Sans"/>
                <a:cs typeface="Open Sans"/>
              </a:rPr>
              <a:t>InsurPac</a:t>
            </a:r>
            <a:br>
              <a:rPr lang="en-US" sz="4800">
                <a:latin typeface="Open Sans" panose="020B0606030504020204" pitchFamily="34" charset="0"/>
                <a:cs typeface="Open Sans" panose="020B0606030504020204" pitchFamily="34" charset="0"/>
              </a:rPr>
            </a:br>
            <a:br>
              <a:rPr lang="en-US" sz="2700">
                <a:latin typeface="Open Sans" panose="020B0606030504020204" pitchFamily="34" charset="0"/>
                <a:cs typeface="Open Sans" panose="020B0606030504020204" pitchFamily="34" charset="0"/>
              </a:rPr>
            </a:br>
            <a:r>
              <a:rPr lang="en-US" sz="2400">
                <a:solidFill>
                  <a:schemeClr val="tx1"/>
                </a:solidFill>
                <a:latin typeface="Open Sans"/>
                <a:ea typeface="Open Sans"/>
                <a:cs typeface="Open Sans"/>
              </a:rPr>
              <a:t>One of the largest and most recognized PACs on Capitol Hill. </a:t>
            </a:r>
            <a:br>
              <a:rPr lang="en-US" sz="2400">
                <a:latin typeface="Open Sans" panose="020B0606030504020204" pitchFamily="34" charset="0"/>
                <a:cs typeface="Open Sans" panose="020B0606030504020204" pitchFamily="34" charset="0"/>
              </a:rPr>
            </a:br>
            <a:br>
              <a:rPr lang="en-US" sz="2400">
                <a:latin typeface="Open Sans" panose="020B0606030504020204" pitchFamily="34" charset="0"/>
                <a:cs typeface="Open Sans" panose="020B0606030504020204" pitchFamily="34" charset="0"/>
              </a:rPr>
            </a:br>
            <a:r>
              <a:rPr lang="en-US" sz="2400" b="0">
                <a:solidFill>
                  <a:schemeClr val="tx1"/>
                </a:solidFill>
                <a:effectLst/>
                <a:latin typeface="Open Sans"/>
                <a:ea typeface="Open Sans"/>
                <a:cs typeface="Open Sans"/>
              </a:rPr>
              <a:t>In the 2024 U.S. election, </a:t>
            </a:r>
            <a:r>
              <a:rPr lang="en-US" sz="2400" b="0" err="1">
                <a:solidFill>
                  <a:schemeClr val="tx1"/>
                </a:solidFill>
                <a:effectLst/>
                <a:latin typeface="Open Sans"/>
                <a:ea typeface="Open Sans"/>
                <a:cs typeface="Open Sans"/>
              </a:rPr>
              <a:t>InsurPac</a:t>
            </a:r>
            <a:r>
              <a:rPr lang="en-US" sz="2400" b="0">
                <a:solidFill>
                  <a:schemeClr val="tx1"/>
                </a:solidFill>
                <a:effectLst/>
                <a:latin typeface="Open Sans"/>
                <a:ea typeface="Open Sans"/>
                <a:cs typeface="Open Sans"/>
              </a:rPr>
              <a:t> disbursed </a:t>
            </a:r>
            <a:r>
              <a:rPr lang="en-US" sz="2400" b="0">
                <a:solidFill>
                  <a:schemeClr val="tx1"/>
                </a:solidFill>
                <a:latin typeface="Open Sans"/>
                <a:ea typeface="Open Sans"/>
                <a:cs typeface="Open Sans"/>
              </a:rPr>
              <a:t>over </a:t>
            </a:r>
            <a:r>
              <a:rPr lang="en-US" sz="2400">
                <a:solidFill>
                  <a:schemeClr val="tx1"/>
                </a:solidFill>
                <a:effectLst/>
                <a:latin typeface="Open Sans"/>
                <a:ea typeface="Open Sans"/>
                <a:cs typeface="Open Sans"/>
              </a:rPr>
              <a:t>$2.5 million </a:t>
            </a:r>
            <a:r>
              <a:rPr lang="en-US" sz="2400" b="0">
                <a:solidFill>
                  <a:schemeClr val="tx1"/>
                </a:solidFill>
                <a:effectLst/>
                <a:latin typeface="Open Sans"/>
                <a:ea typeface="Open Sans"/>
                <a:cs typeface="Open Sans"/>
              </a:rPr>
              <a:t>to a total of 278 federal campaigns, winning 268 of them for a </a:t>
            </a:r>
            <a:r>
              <a:rPr lang="en-US" sz="2400">
                <a:solidFill>
                  <a:schemeClr val="tx1"/>
                </a:solidFill>
                <a:effectLst/>
                <a:latin typeface="Open Sans"/>
                <a:ea typeface="Open Sans"/>
                <a:cs typeface="Open Sans"/>
              </a:rPr>
              <a:t>96% victory rate</a:t>
            </a:r>
            <a:r>
              <a:rPr lang="en-US" sz="2400" b="0">
                <a:solidFill>
                  <a:schemeClr val="tx1"/>
                </a:solidFill>
                <a:effectLst/>
                <a:latin typeface="Open Sans"/>
                <a:ea typeface="Open Sans"/>
                <a:cs typeface="Open Sans"/>
              </a:rPr>
              <a:t>.</a:t>
            </a:r>
            <a:br>
              <a:rPr lang="en-US" sz="2400" b="0">
                <a:effectLst/>
                <a:latin typeface="Open Sans" panose="020B0606030504020204" pitchFamily="34" charset="0"/>
                <a:cs typeface="Open Sans" panose="020B0606030504020204" pitchFamily="34" charset="0"/>
              </a:rPr>
            </a:br>
            <a:br>
              <a:rPr lang="en-US" sz="2400" b="0">
                <a:latin typeface="Open Sans" panose="020B0606030504020204" pitchFamily="34" charset="0"/>
                <a:cs typeface="Open Sans" panose="020B0606030504020204" pitchFamily="34" charset="0"/>
              </a:rPr>
            </a:br>
            <a:r>
              <a:rPr lang="en-US" sz="2400" b="0">
                <a:solidFill>
                  <a:schemeClr val="tx1"/>
                </a:solidFill>
                <a:latin typeface="Open Sans"/>
                <a:ea typeface="Open Sans"/>
                <a:cs typeface="Open Sans"/>
              </a:rPr>
              <a:t>Let’s grow </a:t>
            </a:r>
            <a:r>
              <a:rPr lang="en-US" sz="2400" b="0" err="1">
                <a:solidFill>
                  <a:schemeClr val="tx1"/>
                </a:solidFill>
                <a:latin typeface="Open Sans"/>
                <a:ea typeface="Open Sans"/>
                <a:cs typeface="Open Sans"/>
              </a:rPr>
              <a:t>InsurPac</a:t>
            </a:r>
            <a:r>
              <a:rPr lang="en-US" sz="2400" b="0">
                <a:solidFill>
                  <a:schemeClr val="tx1"/>
                </a:solidFill>
                <a:latin typeface="Open Sans"/>
                <a:ea typeface="Open Sans"/>
                <a:cs typeface="Open Sans"/>
              </a:rPr>
              <a:t>! </a:t>
            </a:r>
            <a:br>
              <a:rPr lang="en-US" sz="2400" b="0">
                <a:latin typeface="Open Sans"/>
                <a:ea typeface="Open Sans"/>
                <a:cs typeface="Open Sans"/>
              </a:rPr>
            </a:br>
            <a:r>
              <a:rPr lang="en-US" sz="2400" b="0">
                <a:solidFill>
                  <a:schemeClr val="accent2">
                    <a:lumMod val="60000"/>
                    <a:lumOff val="40000"/>
                  </a:schemeClr>
                </a:solidFill>
                <a:latin typeface="Open Sans"/>
                <a:ea typeface="Open Sans"/>
                <a:cs typeface="Open Sans"/>
              </a:rPr>
              <a:t>If each agency gives $100 = $4 million</a:t>
            </a:r>
            <a:br>
              <a:rPr lang="en-US" sz="2400" b="0">
                <a:solidFill>
                  <a:schemeClr val="accent2">
                    <a:lumMod val="60000"/>
                    <a:lumOff val="40000"/>
                  </a:schemeClr>
                </a:solidFill>
                <a:latin typeface="Open Sans"/>
                <a:ea typeface="Open Sans"/>
                <a:cs typeface="Open Sans"/>
              </a:rPr>
            </a:br>
            <a:r>
              <a:rPr lang="en-US" sz="2400" b="0">
                <a:solidFill>
                  <a:schemeClr val="accent2">
                    <a:lumMod val="60000"/>
                    <a:lumOff val="40000"/>
                  </a:schemeClr>
                </a:solidFill>
                <a:latin typeface="Open Sans"/>
                <a:ea typeface="Open Sans"/>
                <a:cs typeface="Open Sans"/>
              </a:rPr>
              <a:t>If each agency gives $250 = $10 million</a:t>
            </a:r>
            <a:br>
              <a:rPr lang="en-US" sz="2400" b="0">
                <a:latin typeface="Open Sans"/>
                <a:ea typeface="Open Sans"/>
                <a:cs typeface="Open Sans"/>
              </a:rPr>
            </a:br>
            <a:br>
              <a:rPr lang="en-US" sz="2400" b="0">
                <a:latin typeface="Open Sans"/>
                <a:ea typeface="Open Sans"/>
                <a:cs typeface="Open Sans"/>
              </a:rPr>
            </a:br>
            <a:r>
              <a:rPr lang="en-US" sz="2400" b="0">
                <a:solidFill>
                  <a:schemeClr val="tx1"/>
                </a:solidFill>
                <a:latin typeface="Open Sans"/>
                <a:ea typeface="Open Sans"/>
                <a:cs typeface="Open Sans"/>
              </a:rPr>
              <a:t>Visit www.InsurPac.com</a:t>
            </a:r>
            <a:br>
              <a:rPr lang="en-US" sz="2400">
                <a:latin typeface="Open Sans" panose="020B0606030504020204" pitchFamily="34" charset="0"/>
                <a:cs typeface="Open Sans" panose="020B0606030504020204" pitchFamily="34" charset="0"/>
              </a:rPr>
            </a:br>
            <a:endParaRPr lang="en-US" sz="2400">
              <a:solidFill>
                <a:schemeClr val="tx1"/>
              </a:solidFill>
              <a:latin typeface="Open Sans" panose="020B0606030504020204" pitchFamily="34" charset="0"/>
              <a:cs typeface="Open Sans" panose="020B0606030504020204" pitchFamily="34"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C0609ACA-3170-4A62-A10D-C9B36677788C}"/>
              </a:ext>
            </a:extLst>
          </p:cNvPr>
          <p:cNvPicPr>
            <a:picLocks noGrp="1" noChangeAspect="1"/>
          </p:cNvPicPr>
          <p:nvPr>
            <p:ph idx="1"/>
          </p:nvPr>
        </p:nvPicPr>
        <p:blipFill>
          <a:blip r:embed="rId2"/>
          <a:srcRect t="11294" b="11294"/>
          <a:stretch/>
        </p:blipFill>
        <p:spPr>
          <a:xfrm>
            <a:off x="-133544"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465382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C861-E368-9EB5-F7F1-E03C1ED9B8AE}"/>
              </a:ext>
            </a:extLst>
          </p:cNvPr>
          <p:cNvSpPr>
            <a:spLocks noGrp="1"/>
          </p:cNvSpPr>
          <p:nvPr>
            <p:ph type="title"/>
          </p:nvPr>
        </p:nvSpPr>
        <p:spPr>
          <a:xfrm>
            <a:off x="2780938" y="368821"/>
            <a:ext cx="8572862" cy="738492"/>
          </a:xfrm>
        </p:spPr>
        <p:txBody>
          <a:bodyPr>
            <a:noAutofit/>
          </a:bodyPr>
          <a:lstStyle/>
          <a:p>
            <a:r>
              <a:rPr lang="en-US" sz="4800">
                <a:solidFill>
                  <a:srgbClr val="FFFFFF"/>
                </a:solidFill>
                <a:latin typeface="Open Sans"/>
                <a:ea typeface="Open Sans"/>
                <a:cs typeface="Open Sans"/>
              </a:rPr>
              <a:t>InsurPac </a:t>
            </a:r>
            <a:r>
              <a:rPr lang="en-US" sz="4800">
                <a:latin typeface="Open Sans"/>
                <a:ea typeface="Open Sans"/>
                <a:cs typeface="Open Sans"/>
              </a:rPr>
              <a:t>in West Virginia</a:t>
            </a:r>
          </a:p>
        </p:txBody>
      </p:sp>
      <p:sp>
        <p:nvSpPr>
          <p:cNvPr id="3" name="Content Placeholder 2">
            <a:extLst>
              <a:ext uri="{FF2B5EF4-FFF2-40B4-BE49-F238E27FC236}">
                <a16:creationId xmlns:a16="http://schemas.microsoft.com/office/drawing/2014/main" id="{93FC1E35-16BA-3FE6-527C-D0E4DC3E8991}"/>
              </a:ext>
            </a:extLst>
          </p:cNvPr>
          <p:cNvSpPr>
            <a:spLocks noGrp="1"/>
          </p:cNvSpPr>
          <p:nvPr>
            <p:ph idx="1"/>
          </p:nvPr>
        </p:nvSpPr>
        <p:spPr>
          <a:xfrm>
            <a:off x="2700159" y="1554385"/>
            <a:ext cx="10845725" cy="3750231"/>
          </a:xfrm>
        </p:spPr>
        <p:txBody>
          <a:bodyPr vert="horz" lIns="91440" tIns="45720" rIns="91440" bIns="45720" rtlCol="0" anchor="t">
            <a:normAutofit/>
          </a:bodyPr>
          <a:lstStyle/>
          <a:p>
            <a:pPr>
              <a:lnSpc>
                <a:spcPct val="150000"/>
              </a:lnSpc>
            </a:pPr>
            <a:r>
              <a:rPr lang="en-US" sz="2400">
                <a:latin typeface="Open Sans"/>
                <a:ea typeface="Open Sans"/>
                <a:cs typeface="Open Sans"/>
              </a:rPr>
              <a:t>In 2024, WV ranked </a:t>
            </a:r>
            <a:r>
              <a:rPr lang="en-US" sz="2400" b="1">
                <a:latin typeface="Open Sans"/>
                <a:ea typeface="Open Sans"/>
                <a:cs typeface="Open Sans"/>
              </a:rPr>
              <a:t>45</a:t>
            </a:r>
            <a:r>
              <a:rPr lang="en-US" sz="2400" b="1" baseline="30000">
                <a:latin typeface="Open Sans"/>
                <a:ea typeface="Open Sans"/>
                <a:cs typeface="Open Sans"/>
              </a:rPr>
              <a:t>th </a:t>
            </a:r>
            <a:r>
              <a:rPr lang="en-US" sz="2400">
                <a:latin typeface="Open Sans"/>
                <a:ea typeface="Open Sans"/>
                <a:cs typeface="Open Sans"/>
              </a:rPr>
              <a:t>in total raised and </a:t>
            </a:r>
            <a:r>
              <a:rPr lang="en-US" sz="2400" b="1">
                <a:latin typeface="Open Sans"/>
                <a:ea typeface="Open Sans"/>
                <a:cs typeface="Open Sans"/>
              </a:rPr>
              <a:t>38</a:t>
            </a:r>
            <a:r>
              <a:rPr lang="en-US" sz="2400" b="1" baseline="30000">
                <a:latin typeface="Open Sans"/>
                <a:ea typeface="Open Sans"/>
                <a:cs typeface="Open Sans"/>
              </a:rPr>
              <a:t>th</a:t>
            </a:r>
            <a:r>
              <a:rPr lang="en-US" sz="2400" b="1">
                <a:latin typeface="Open Sans"/>
                <a:ea typeface="Open Sans"/>
                <a:cs typeface="Open Sans"/>
              </a:rPr>
              <a:t> </a:t>
            </a:r>
            <a:r>
              <a:rPr lang="en-US" sz="2400">
                <a:latin typeface="Open Sans"/>
                <a:ea typeface="Open Sans"/>
                <a:cs typeface="Open Sans"/>
              </a:rPr>
              <a:t>in $$/agency</a:t>
            </a:r>
          </a:p>
          <a:p>
            <a:pPr fontAlgn="base"/>
            <a:r>
              <a:rPr lang="en-US" sz="2400" b="1">
                <a:latin typeface="Open Sans"/>
                <a:ea typeface="Open Sans"/>
                <a:cs typeface="Open Sans"/>
              </a:rPr>
              <a:t>2024 Major Donors:</a:t>
            </a:r>
            <a:r>
              <a:rPr lang="en-US" sz="2400">
                <a:latin typeface="Open Sans"/>
                <a:ea typeface="Open Sans"/>
                <a:cs typeface="Open Sans"/>
              </a:rPr>
              <a:t>​</a:t>
            </a:r>
          </a:p>
          <a:p>
            <a:pPr marL="457200" lvl="1" indent="0" fontAlgn="base">
              <a:buNone/>
            </a:pPr>
            <a:r>
              <a:rPr lang="en-US" b="1">
                <a:latin typeface="Open Sans"/>
                <a:ea typeface="Open Sans"/>
                <a:cs typeface="Open Sans"/>
              </a:rPr>
              <a:t>Centennial Club </a:t>
            </a:r>
            <a:r>
              <a:rPr lang="en-US">
                <a:latin typeface="Open Sans"/>
                <a:ea typeface="Open Sans"/>
                <a:cs typeface="Open Sans"/>
              </a:rPr>
              <a:t>($1000-$2499): Terri Dodrill &amp; Ross Johnson</a:t>
            </a:r>
            <a:endParaRPr lang="en-US"/>
          </a:p>
          <a:p>
            <a:pPr>
              <a:lnSpc>
                <a:spcPct val="150000"/>
              </a:lnSpc>
            </a:pPr>
            <a:endParaRPr lang="en-US" sz="2400"/>
          </a:p>
          <a:p>
            <a:pPr marL="0" indent="0">
              <a:buNone/>
            </a:pPr>
            <a:endParaRPr lang="en-US"/>
          </a:p>
        </p:txBody>
      </p:sp>
      <p:graphicFrame>
        <p:nvGraphicFramePr>
          <p:cNvPr id="6" name="Table 5">
            <a:extLst>
              <a:ext uri="{FF2B5EF4-FFF2-40B4-BE49-F238E27FC236}">
                <a16:creationId xmlns:a16="http://schemas.microsoft.com/office/drawing/2014/main" id="{BFC099EF-07E7-230A-F5DA-8EB68AFAB5A8}"/>
              </a:ext>
            </a:extLst>
          </p:cNvPr>
          <p:cNvGraphicFramePr>
            <a:graphicFrameLocks noGrp="1"/>
          </p:cNvGraphicFramePr>
          <p:nvPr>
            <p:extLst>
              <p:ext uri="{D42A27DB-BD31-4B8C-83A1-F6EECF244321}">
                <p14:modId xmlns:p14="http://schemas.microsoft.com/office/powerpoint/2010/main" val="2005554430"/>
              </p:ext>
            </p:extLst>
          </p:nvPr>
        </p:nvGraphicFramePr>
        <p:xfrm>
          <a:off x="2780938" y="3923339"/>
          <a:ext cx="8927337" cy="1533658"/>
        </p:xfrm>
        <a:graphic>
          <a:graphicData uri="http://schemas.openxmlformats.org/drawingml/2006/table">
            <a:tbl>
              <a:tblPr firstRow="1" firstCol="1" bandRow="1">
                <a:tableStyleId>{5C22544A-7EE6-4342-B048-85BDC9FD1C3A}</a:tableStyleId>
              </a:tblPr>
              <a:tblGrid>
                <a:gridCol w="1928388">
                  <a:extLst>
                    <a:ext uri="{9D8B030D-6E8A-4147-A177-3AD203B41FA5}">
                      <a16:colId xmlns:a16="http://schemas.microsoft.com/office/drawing/2014/main" val="55674762"/>
                    </a:ext>
                  </a:extLst>
                </a:gridCol>
                <a:gridCol w="2688879">
                  <a:extLst>
                    <a:ext uri="{9D8B030D-6E8A-4147-A177-3AD203B41FA5}">
                      <a16:colId xmlns:a16="http://schemas.microsoft.com/office/drawing/2014/main" val="2865438395"/>
                    </a:ext>
                  </a:extLst>
                </a:gridCol>
                <a:gridCol w="2353901">
                  <a:extLst>
                    <a:ext uri="{9D8B030D-6E8A-4147-A177-3AD203B41FA5}">
                      <a16:colId xmlns:a16="http://schemas.microsoft.com/office/drawing/2014/main" val="1328935819"/>
                    </a:ext>
                  </a:extLst>
                </a:gridCol>
                <a:gridCol w="1956169">
                  <a:extLst>
                    <a:ext uri="{9D8B030D-6E8A-4147-A177-3AD203B41FA5}">
                      <a16:colId xmlns:a16="http://schemas.microsoft.com/office/drawing/2014/main" val="2964981425"/>
                    </a:ext>
                  </a:extLst>
                </a:gridCol>
              </a:tblGrid>
              <a:tr h="429997">
                <a:tc>
                  <a:txBody>
                    <a:bodyPr/>
                    <a:lstStyle/>
                    <a:p>
                      <a:pPr marL="0" marR="0" algn="ctr">
                        <a:spcBef>
                          <a:spcPts val="0"/>
                        </a:spcBef>
                        <a:spcAft>
                          <a:spcPts val="0"/>
                        </a:spcAft>
                      </a:pPr>
                      <a:endParaRPr lang="en-US" sz="2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400">
                          <a:effectLst/>
                        </a:rPr>
                        <a:t>InsurPac $$</a:t>
                      </a:r>
                      <a:endParaRPr lang="en-US" sz="2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400">
                          <a:effectLst/>
                        </a:rPr>
                        <a:t>$$ Per Agency</a:t>
                      </a:r>
                      <a:endParaRPr lang="en-US" sz="2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400">
                          <a:effectLst/>
                        </a:rPr>
                        <a:t># Donors</a:t>
                      </a:r>
                      <a:endParaRPr lang="en-US" sz="2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429009148"/>
                  </a:ext>
                </a:extLst>
              </a:tr>
              <a:tr h="357655">
                <a:tc>
                  <a:txBody>
                    <a:bodyPr/>
                    <a:lstStyle/>
                    <a:p>
                      <a:pPr marL="0" marR="0" lvl="0" algn="ctr">
                        <a:spcBef>
                          <a:spcPts val="0"/>
                        </a:spcBef>
                        <a:spcAft>
                          <a:spcPts val="0"/>
                        </a:spcAft>
                        <a:buNone/>
                      </a:pPr>
                      <a:r>
                        <a:rPr lang="en-US" sz="2400" b="1" i="0" u="none" strike="noStrike" noProof="0">
                          <a:solidFill>
                            <a:srgbClr val="FFFFFF"/>
                          </a:solidFill>
                          <a:effectLst/>
                          <a:latin typeface="Calibri"/>
                        </a:rPr>
                        <a:t>2023</a:t>
                      </a:r>
                      <a:endParaRPr lang="en-US" sz="1600"/>
                    </a:p>
                  </a:txBody>
                  <a:tcPr marL="68580" marR="68580" marT="0" marB="0" anchor="ctr"/>
                </a:tc>
                <a:tc>
                  <a:txBody>
                    <a:bodyPr/>
                    <a:lstStyle/>
                    <a:p>
                      <a:pPr marL="0" marR="0" lvl="0" algn="ctr">
                        <a:spcBef>
                          <a:spcPts val="0"/>
                        </a:spcBef>
                        <a:spcAft>
                          <a:spcPts val="0"/>
                        </a:spcAft>
                        <a:buNone/>
                      </a:pPr>
                      <a:r>
                        <a:rPr lang="en-US" sz="2400">
                          <a:solidFill>
                            <a:srgbClr val="222B59"/>
                          </a:solidFill>
                        </a:rPr>
                        <a:t>$5,620.00</a:t>
                      </a:r>
                    </a:p>
                  </a:txBody>
                  <a:tcPr marL="68580" marR="68580" marT="0" marB="0" anchor="ctr"/>
                </a:tc>
                <a:tc>
                  <a:txBody>
                    <a:bodyPr/>
                    <a:lstStyle/>
                    <a:p>
                      <a:pPr marL="0" marR="0" lvl="0" algn="ctr">
                        <a:spcBef>
                          <a:spcPts val="0"/>
                        </a:spcBef>
                        <a:spcAft>
                          <a:spcPts val="0"/>
                        </a:spcAft>
                        <a:buNone/>
                      </a:pPr>
                      <a:r>
                        <a:rPr lang="en-US" sz="2400" b="0" i="0" u="none" strike="noStrike" noProof="0">
                          <a:solidFill>
                            <a:srgbClr val="222B59"/>
                          </a:solidFill>
                          <a:effectLst/>
                          <a:latin typeface="Calibri"/>
                        </a:rPr>
                        <a:t>$69.38</a:t>
                      </a:r>
                      <a:endParaRPr lang="en-US" sz="1600">
                        <a:solidFill>
                          <a:srgbClr val="222B59"/>
                        </a:solidFill>
                      </a:endParaRPr>
                    </a:p>
                  </a:txBody>
                  <a:tcPr marL="68580" marR="68580" marT="0" marB="0" anchor="ctr"/>
                </a:tc>
                <a:tc>
                  <a:txBody>
                    <a:bodyPr/>
                    <a:lstStyle/>
                    <a:p>
                      <a:pPr marL="0" marR="0" lvl="0" algn="ctr">
                        <a:spcBef>
                          <a:spcPts val="0"/>
                        </a:spcBef>
                        <a:spcAft>
                          <a:spcPts val="0"/>
                        </a:spcAft>
                        <a:buNone/>
                      </a:pPr>
                      <a:r>
                        <a:rPr lang="en-US" sz="2400" b="0" i="0" u="none" strike="noStrike" noProof="0">
                          <a:solidFill>
                            <a:srgbClr val="222B59"/>
                          </a:solidFill>
                          <a:effectLst/>
                          <a:latin typeface="Calibri"/>
                        </a:rPr>
                        <a:t>14</a:t>
                      </a:r>
                    </a:p>
                  </a:txBody>
                  <a:tcPr marL="68580" marR="68580" marT="0" marB="0" anchor="ctr"/>
                </a:tc>
                <a:extLst>
                  <a:ext uri="{0D108BD9-81ED-4DB2-BD59-A6C34878D82A}">
                    <a16:rowId xmlns:a16="http://schemas.microsoft.com/office/drawing/2014/main" val="2706947872"/>
                  </a:ext>
                </a:extLst>
              </a:tr>
              <a:tr h="372141">
                <a:tc>
                  <a:txBody>
                    <a:bodyPr/>
                    <a:lstStyle/>
                    <a:p>
                      <a:pPr marL="0" marR="0" algn="ctr">
                        <a:spcBef>
                          <a:spcPts val="0"/>
                        </a:spcBef>
                        <a:spcAft>
                          <a:spcPts val="0"/>
                        </a:spcAft>
                      </a:pPr>
                      <a:r>
                        <a:rPr lang="en-US" sz="2400">
                          <a:effectLst/>
                        </a:rPr>
                        <a:t>2024</a:t>
                      </a:r>
                      <a:endParaRPr lang="en-US" sz="2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algn="ctr">
                        <a:spcBef>
                          <a:spcPts val="0"/>
                        </a:spcBef>
                        <a:spcAft>
                          <a:spcPts val="0"/>
                        </a:spcAft>
                        <a:buNone/>
                      </a:pPr>
                      <a:r>
                        <a:rPr lang="en-US" sz="2400" b="0" i="0" u="none" strike="noStrike" baseline="0" noProof="0">
                          <a:solidFill>
                            <a:srgbClr val="222B59"/>
                          </a:solidFill>
                          <a:effectLst/>
                          <a:latin typeface="Calibri"/>
                        </a:rPr>
                        <a:t>$4,750.00</a:t>
                      </a:r>
                    </a:p>
                  </a:txBody>
                  <a:tcPr marL="68580" marR="68580" marT="0" marB="0" anchor="ctr"/>
                </a:tc>
                <a:tc>
                  <a:txBody>
                    <a:bodyPr/>
                    <a:lstStyle/>
                    <a:p>
                      <a:pPr marL="0" marR="0" algn="ctr">
                        <a:spcBef>
                          <a:spcPts val="0"/>
                        </a:spcBef>
                        <a:spcAft>
                          <a:spcPts val="0"/>
                        </a:spcAft>
                      </a:pPr>
                      <a:r>
                        <a:rPr lang="en-US" sz="2400">
                          <a:solidFill>
                            <a:srgbClr val="222B59"/>
                          </a:solidFill>
                          <a:effectLst/>
                        </a:rPr>
                        <a:t>$58.64</a:t>
                      </a:r>
                    </a:p>
                  </a:txBody>
                  <a:tcPr marL="68580" marR="68580" marT="0" marB="0" anchor="ctr"/>
                </a:tc>
                <a:tc>
                  <a:txBody>
                    <a:bodyPr/>
                    <a:lstStyle/>
                    <a:p>
                      <a:pPr marL="0" marR="0" algn="ctr">
                        <a:spcBef>
                          <a:spcPts val="0"/>
                        </a:spcBef>
                        <a:spcAft>
                          <a:spcPts val="0"/>
                        </a:spcAft>
                      </a:pPr>
                      <a:r>
                        <a:rPr lang="en-US" sz="2400">
                          <a:solidFill>
                            <a:srgbClr val="222B59"/>
                          </a:solidFill>
                          <a:effectLst/>
                        </a:rPr>
                        <a:t>9</a:t>
                      </a:r>
                    </a:p>
                  </a:txBody>
                  <a:tcPr marL="68580" marR="68580" marT="0" marB="0" anchor="ctr"/>
                </a:tc>
                <a:extLst>
                  <a:ext uri="{0D108BD9-81ED-4DB2-BD59-A6C34878D82A}">
                    <a16:rowId xmlns:a16="http://schemas.microsoft.com/office/drawing/2014/main" val="3744194190"/>
                  </a:ext>
                </a:extLst>
              </a:tr>
              <a:tr h="348687">
                <a:tc>
                  <a:txBody>
                    <a:bodyPr/>
                    <a:lstStyle/>
                    <a:p>
                      <a:pPr marL="0" marR="0" algn="ctr">
                        <a:spcBef>
                          <a:spcPts val="0"/>
                        </a:spcBef>
                        <a:spcAft>
                          <a:spcPts val="0"/>
                        </a:spcAft>
                      </a:pPr>
                      <a:r>
                        <a:rPr lang="en-US" sz="2400">
                          <a:effectLst/>
                        </a:rPr>
                        <a:t>2025 YTD</a:t>
                      </a:r>
                      <a:endParaRPr lang="en-US" sz="2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algn="ctr">
                        <a:spcBef>
                          <a:spcPts val="0"/>
                        </a:spcBef>
                        <a:spcAft>
                          <a:spcPts val="0"/>
                        </a:spcAft>
                        <a:buNone/>
                      </a:pPr>
                      <a:r>
                        <a:rPr lang="en-US" sz="2400" b="0" i="0" u="none" strike="noStrike" baseline="0" noProof="0">
                          <a:solidFill>
                            <a:srgbClr val="222B59"/>
                          </a:solidFill>
                          <a:effectLst/>
                          <a:latin typeface="Calibri"/>
                        </a:rPr>
                        <a:t>$5,900.00</a:t>
                      </a:r>
                    </a:p>
                  </a:txBody>
                  <a:tcPr marL="68580" marR="68580" marT="0" marB="0" anchor="ctr"/>
                </a:tc>
                <a:tc>
                  <a:txBody>
                    <a:bodyPr/>
                    <a:lstStyle/>
                    <a:p>
                      <a:pPr marL="0" marR="0" lvl="0" algn="ctr">
                        <a:spcBef>
                          <a:spcPts val="0"/>
                        </a:spcBef>
                        <a:spcAft>
                          <a:spcPts val="0"/>
                        </a:spcAft>
                        <a:buNone/>
                      </a:pPr>
                      <a:r>
                        <a:rPr lang="en-US" sz="2400" b="0" i="0" u="none" strike="noStrike" baseline="0" noProof="0">
                          <a:solidFill>
                            <a:srgbClr val="222B59"/>
                          </a:solidFill>
                          <a:effectLst/>
                          <a:latin typeface="Calibri"/>
                        </a:rPr>
                        <a:t>$68.60</a:t>
                      </a:r>
                    </a:p>
                  </a:txBody>
                  <a:tcPr marL="68580" marR="68580" marT="0" marB="0" anchor="ctr"/>
                </a:tc>
                <a:tc>
                  <a:txBody>
                    <a:bodyPr/>
                    <a:lstStyle/>
                    <a:p>
                      <a:pPr marL="0" marR="0" algn="ctr">
                        <a:spcBef>
                          <a:spcPts val="0"/>
                        </a:spcBef>
                        <a:spcAft>
                          <a:spcPts val="0"/>
                        </a:spcAft>
                      </a:pPr>
                      <a:r>
                        <a:rPr lang="en-US" sz="2400">
                          <a:solidFill>
                            <a:srgbClr val="222B59"/>
                          </a:solidFill>
                          <a:effectLst/>
                        </a:rPr>
                        <a:t>9</a:t>
                      </a:r>
                    </a:p>
                  </a:txBody>
                  <a:tcPr marL="68580" marR="68580" marT="0" marB="0" anchor="ctr"/>
                </a:tc>
                <a:extLst>
                  <a:ext uri="{0D108BD9-81ED-4DB2-BD59-A6C34878D82A}">
                    <a16:rowId xmlns:a16="http://schemas.microsoft.com/office/drawing/2014/main" val="1373494514"/>
                  </a:ext>
                </a:extLst>
              </a:tr>
            </a:tbl>
          </a:graphicData>
        </a:graphic>
      </p:graphicFrame>
      <p:sp>
        <p:nvSpPr>
          <p:cNvPr id="4" name="Content Placeholder 2">
            <a:extLst>
              <a:ext uri="{FF2B5EF4-FFF2-40B4-BE49-F238E27FC236}">
                <a16:creationId xmlns:a16="http://schemas.microsoft.com/office/drawing/2014/main" id="{E4C339E4-C4DC-0123-6A6D-857D4344309F}"/>
              </a:ext>
            </a:extLst>
          </p:cNvPr>
          <p:cNvSpPr txBox="1">
            <a:spLocks/>
          </p:cNvSpPr>
          <p:nvPr/>
        </p:nvSpPr>
        <p:spPr>
          <a:xfrm>
            <a:off x="3154277" y="3134596"/>
            <a:ext cx="9037723" cy="2333415"/>
          </a:xfrm>
          <a:prstGeom prst="rect">
            <a:avLst/>
          </a:prstGeom>
        </p:spPr>
        <p:txBody>
          <a:bodyPr vert="horz" lIns="91440" tIns="45720" rIns="91440" bIns="45720" numCol="3"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endParaRPr lang="en-US"/>
          </a:p>
        </p:txBody>
      </p:sp>
    </p:spTree>
    <p:extLst>
      <p:ext uri="{BB962C8B-B14F-4D97-AF65-F5344CB8AC3E}">
        <p14:creationId xmlns:p14="http://schemas.microsoft.com/office/powerpoint/2010/main" val="117465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640B-0537-7432-86D3-0AC278118ACA}"/>
              </a:ext>
            </a:extLst>
          </p:cNvPr>
          <p:cNvSpPr>
            <a:spLocks noGrp="1"/>
          </p:cNvSpPr>
          <p:nvPr>
            <p:ph type="ctrTitle"/>
          </p:nvPr>
        </p:nvSpPr>
        <p:spPr>
          <a:xfrm>
            <a:off x="760288" y="714263"/>
            <a:ext cx="10726220" cy="2458428"/>
          </a:xfrm>
        </p:spPr>
        <p:txBody>
          <a:bodyPr>
            <a:normAutofit fontScale="90000"/>
          </a:bodyPr>
          <a:lstStyle/>
          <a:p>
            <a:br>
              <a:rPr lang="en-US"/>
            </a:br>
            <a:br>
              <a:rPr lang="en-US"/>
            </a:br>
            <a:br>
              <a:rPr lang="en-US"/>
            </a:br>
            <a:br>
              <a:rPr lang="en-US"/>
            </a:br>
            <a:br>
              <a:rPr lang="en-US"/>
            </a:br>
            <a:br>
              <a:rPr lang="en-US"/>
            </a:br>
            <a:br>
              <a:rPr lang="en-US"/>
            </a:br>
            <a:br>
              <a:rPr lang="en-US"/>
            </a:br>
            <a:r>
              <a:rPr lang="en-US"/>
              <a:t>Presentation Summary </a:t>
            </a:r>
            <a:r>
              <a:rPr lang="en-US">
                <a:latin typeface="Open Sans"/>
                <a:ea typeface="Open Sans"/>
                <a:cs typeface="Open Sans"/>
              </a:rPr>
              <a:t> </a:t>
            </a:r>
            <a:endParaRPr lang="en-US"/>
          </a:p>
        </p:txBody>
      </p:sp>
      <p:sp>
        <p:nvSpPr>
          <p:cNvPr id="3" name="Subtitle 2">
            <a:extLst>
              <a:ext uri="{FF2B5EF4-FFF2-40B4-BE49-F238E27FC236}">
                <a16:creationId xmlns:a16="http://schemas.microsoft.com/office/drawing/2014/main" id="{FF1F6C14-B4BE-94DB-671E-EEC7987770CB}"/>
              </a:ext>
            </a:extLst>
          </p:cNvPr>
          <p:cNvSpPr>
            <a:spLocks noGrp="1"/>
          </p:cNvSpPr>
          <p:nvPr>
            <p:ph type="subTitle" idx="1"/>
          </p:nvPr>
        </p:nvSpPr>
        <p:spPr>
          <a:xfrm>
            <a:off x="1443210" y="3429000"/>
            <a:ext cx="9309253" cy="2862072"/>
          </a:xfrm>
        </p:spPr>
        <p:txBody>
          <a:bodyPr vert="horz" lIns="91440" tIns="45720" rIns="91440" bIns="45720" rtlCol="0" anchor="t">
            <a:noAutofit/>
          </a:bodyPr>
          <a:lstStyle/>
          <a:p>
            <a:pPr marL="4171950" lvl="8" indent="-514350" algn="l">
              <a:buAutoNum type="arabicPeriod"/>
            </a:pPr>
            <a:r>
              <a:rPr lang="en-US" sz="3600">
                <a:solidFill>
                  <a:schemeClr val="accent5"/>
                </a:solidFill>
              </a:rPr>
              <a:t>Advocacy</a:t>
            </a:r>
          </a:p>
          <a:p>
            <a:pPr marL="4171950" lvl="8" indent="-514350" algn="l">
              <a:buAutoNum type="arabicPeriod"/>
            </a:pPr>
            <a:r>
              <a:rPr lang="en-US" sz="3600">
                <a:solidFill>
                  <a:schemeClr val="accent5"/>
                </a:solidFill>
              </a:rPr>
              <a:t>Market Access</a:t>
            </a:r>
            <a:endParaRPr lang="en-US" sz="3600">
              <a:solidFill>
                <a:schemeClr val="accent5"/>
              </a:solidFill>
              <a:cs typeface="Calibri"/>
            </a:endParaRPr>
          </a:p>
          <a:p>
            <a:pPr marL="4114800" lvl="8" indent="-457200" algn="l">
              <a:buAutoNum type="arabicPeriod"/>
            </a:pPr>
            <a:r>
              <a:rPr lang="en-US" sz="3600">
                <a:solidFill>
                  <a:schemeClr val="accent5"/>
                </a:solidFill>
              </a:rPr>
              <a:t>Other Big “I” Benefits</a:t>
            </a:r>
            <a:endParaRPr lang="en-US" sz="3600">
              <a:solidFill>
                <a:schemeClr val="accent5"/>
              </a:solidFill>
              <a:cs typeface="Calibri"/>
            </a:endParaRPr>
          </a:p>
          <a:p>
            <a:pPr lvl="8" algn="l"/>
            <a:endParaRPr lang="en-US" b="1" i="1">
              <a:solidFill>
                <a:schemeClr val="accent1"/>
              </a:solidFill>
            </a:endParaRPr>
          </a:p>
          <a:p>
            <a:pPr marL="457200" indent="-457200" algn="l">
              <a:buAutoNum type="arabicPeriod"/>
            </a:pPr>
            <a:endParaRPr lang="en-US" sz="2800">
              <a:solidFill>
                <a:schemeClr val="accent5"/>
              </a:solidFill>
            </a:endParaRPr>
          </a:p>
        </p:txBody>
      </p:sp>
      <p:pic>
        <p:nvPicPr>
          <p:cNvPr id="5" name="Picture 4" descr="A blue letter on a black background&#10;&#10;Description automatically generated">
            <a:extLst>
              <a:ext uri="{FF2B5EF4-FFF2-40B4-BE49-F238E27FC236}">
                <a16:creationId xmlns:a16="http://schemas.microsoft.com/office/drawing/2014/main" id="{F4E30766-3B8F-F4D8-7A1B-110AE4A76F0D}"/>
              </a:ext>
            </a:extLst>
          </p:cNvPr>
          <p:cNvPicPr>
            <a:picLocks noChangeAspect="1"/>
          </p:cNvPicPr>
          <p:nvPr/>
        </p:nvPicPr>
        <p:blipFill>
          <a:blip r:embed="rId2"/>
          <a:stretch>
            <a:fillRect/>
          </a:stretch>
        </p:blipFill>
        <p:spPr>
          <a:xfrm>
            <a:off x="4368779" y="1016803"/>
            <a:ext cx="3509237" cy="1023527"/>
          </a:xfrm>
          <a:prstGeom prst="rect">
            <a:avLst/>
          </a:prstGeom>
        </p:spPr>
      </p:pic>
    </p:spTree>
    <p:extLst>
      <p:ext uri="{BB962C8B-B14F-4D97-AF65-F5344CB8AC3E}">
        <p14:creationId xmlns:p14="http://schemas.microsoft.com/office/powerpoint/2010/main" val="117302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775D52-9CD0-6CA5-343E-DFF0E643BA94}"/>
              </a:ext>
            </a:extLst>
          </p:cNvPr>
          <p:cNvSpPr txBox="1"/>
          <p:nvPr/>
        </p:nvSpPr>
        <p:spPr>
          <a:xfrm>
            <a:off x="1989787" y="331120"/>
            <a:ext cx="102022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latin typeface="Open Sans"/>
              </a:rPr>
              <a:t>2026 Midterm Election Outlook</a:t>
            </a:r>
            <a:r>
              <a:rPr lang="en-US" sz="4800" b="1" dirty="0">
                <a:solidFill>
                  <a:schemeClr val="bg1"/>
                </a:solidFill>
                <a:latin typeface="Open Sans"/>
              </a:rPr>
              <a:t> </a:t>
            </a:r>
            <a:endParaRPr lang="en-US" dirty="0">
              <a:solidFill>
                <a:schemeClr val="bg1"/>
              </a:solidFill>
            </a:endParaRPr>
          </a:p>
        </p:txBody>
      </p:sp>
      <p:sp>
        <p:nvSpPr>
          <p:cNvPr id="7" name="TextBox 6">
            <a:extLst>
              <a:ext uri="{FF2B5EF4-FFF2-40B4-BE49-F238E27FC236}">
                <a16:creationId xmlns:a16="http://schemas.microsoft.com/office/drawing/2014/main" id="{0A22D045-91CC-3521-6984-C191C6E5410A}"/>
              </a:ext>
            </a:extLst>
          </p:cNvPr>
          <p:cNvSpPr txBox="1"/>
          <p:nvPr/>
        </p:nvSpPr>
        <p:spPr>
          <a:xfrm>
            <a:off x="2732926" y="1304938"/>
            <a:ext cx="8948792" cy="5221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a:buChar char="•"/>
            </a:pPr>
            <a:r>
              <a:rPr lang="en-US" sz="2000" dirty="0">
                <a:solidFill>
                  <a:schemeClr val="bg1"/>
                </a:solidFill>
                <a:latin typeface="Open Sans"/>
                <a:ea typeface="Open Sans"/>
                <a:cs typeface="Open Sans"/>
              </a:rPr>
              <a:t>The President’s party almost always loses House seats in midterm elections — 20 of the past 22 midterms since 1938. </a:t>
            </a:r>
            <a:r>
              <a:rPr lang="en-US" sz="2000" dirty="0">
                <a:solidFill>
                  <a:schemeClr val="bg1"/>
                </a:solidFill>
                <a:latin typeface="Open Sans"/>
                <a:ea typeface="+mn-lt"/>
                <a:cs typeface="+mn-lt"/>
              </a:rPr>
              <a:t>Since 1958, the President’s party loses an average of 4 Senate seats in the midterm.</a:t>
            </a:r>
            <a:endParaRPr lang="en-US" sz="2000" dirty="0">
              <a:solidFill>
                <a:schemeClr val="bg1"/>
              </a:solidFill>
              <a:latin typeface="Open Sans"/>
              <a:ea typeface="Calibri" panose="020F0502020204030204"/>
              <a:cs typeface="Calibri" panose="020F0502020204030204"/>
            </a:endParaRPr>
          </a:p>
          <a:p>
            <a:pPr marL="342900" indent="-342900">
              <a:spcAft>
                <a:spcPts val="1000"/>
              </a:spcAft>
              <a:buFont typeface="Arial"/>
              <a:buChar char="•"/>
            </a:pPr>
            <a:r>
              <a:rPr lang="en-US" sz="2000" b="1" dirty="0">
                <a:solidFill>
                  <a:schemeClr val="bg1"/>
                </a:solidFill>
                <a:latin typeface="Open Sans"/>
                <a:ea typeface="+mn-lt"/>
                <a:cs typeface="+mn-lt"/>
              </a:rPr>
              <a:t>Presidential job approval is critical:</a:t>
            </a:r>
            <a:r>
              <a:rPr lang="en-US" sz="2000" dirty="0">
                <a:solidFill>
                  <a:schemeClr val="bg1"/>
                </a:solidFill>
                <a:latin typeface="Open Sans"/>
                <a:ea typeface="+mn-lt"/>
                <a:cs typeface="+mn-lt"/>
              </a:rPr>
              <a:t> Net negative approval ratings a year before midterms have always led to losses for the President’s party. With a job approval of 46 percent, according to the RealClearPolitics polling average, Trump is more popular than he was at this point in his first term.</a:t>
            </a:r>
            <a:endParaRPr lang="en-US" sz="2000" dirty="0">
              <a:solidFill>
                <a:schemeClr val="bg1"/>
              </a:solidFill>
              <a:latin typeface="Open Sans"/>
              <a:ea typeface="Calibri" panose="020F0502020204030204"/>
              <a:cs typeface="Calibri" panose="020F0502020204030204"/>
            </a:endParaRPr>
          </a:p>
          <a:p>
            <a:pPr marL="342900" lvl="1" indent="-342900">
              <a:spcAft>
                <a:spcPts val="1000"/>
              </a:spcAft>
              <a:buFont typeface="Arial"/>
              <a:buChar char="•"/>
            </a:pPr>
            <a:r>
              <a:rPr lang="en-US" sz="2000" b="1" dirty="0">
                <a:solidFill>
                  <a:schemeClr val="bg1"/>
                </a:solidFill>
                <a:latin typeface="Open Sans"/>
                <a:ea typeface="+mn-lt"/>
                <a:cs typeface="+mn-lt"/>
              </a:rPr>
              <a:t>Midterm Turnout:</a:t>
            </a:r>
            <a:r>
              <a:rPr lang="en-US" sz="2000" dirty="0">
                <a:solidFill>
                  <a:schemeClr val="bg1"/>
                </a:solidFill>
                <a:latin typeface="Open Sans"/>
                <a:ea typeface="+mn-lt"/>
                <a:cs typeface="+mn-lt"/>
              </a:rPr>
              <a:t> Risk of a repeat of 2018: Democrats energized, Republicans less motivated.</a:t>
            </a:r>
          </a:p>
          <a:p>
            <a:pPr marL="342900" indent="-342900">
              <a:spcAft>
                <a:spcPts val="1000"/>
              </a:spcAft>
              <a:buFont typeface="Arial"/>
              <a:buChar char="•"/>
            </a:pPr>
            <a:r>
              <a:rPr lang="en-US" sz="2000" b="1" dirty="0">
                <a:solidFill>
                  <a:schemeClr val="bg1"/>
                </a:solidFill>
                <a:latin typeface="Open Sans"/>
                <a:ea typeface="+mn-lt"/>
                <a:cs typeface="+mn-lt"/>
              </a:rPr>
              <a:t>Redistricting factor: </a:t>
            </a:r>
            <a:r>
              <a:rPr lang="en-US" sz="2000" dirty="0">
                <a:solidFill>
                  <a:schemeClr val="bg1"/>
                </a:solidFill>
                <a:latin typeface="Open Sans"/>
                <a:ea typeface="+mn-lt"/>
                <a:cs typeface="+mn-lt"/>
              </a:rPr>
              <a:t>GOP gains from new maps (e.g., Texas, Ohio, Missouri) are likely to more than offset losses in California if redistricting moves forward there.</a:t>
            </a:r>
          </a:p>
          <a:p>
            <a:pPr marL="342900" indent="-342900">
              <a:spcAft>
                <a:spcPts val="1000"/>
              </a:spcAft>
              <a:buFont typeface="Arial"/>
              <a:buChar char="•"/>
            </a:pPr>
            <a:r>
              <a:rPr lang="en-US" sz="2000" b="1" dirty="0">
                <a:solidFill>
                  <a:schemeClr val="bg1"/>
                </a:solidFill>
                <a:latin typeface="Open Sans"/>
                <a:ea typeface="+mn-lt"/>
                <a:cs typeface="+mn-lt"/>
              </a:rPr>
              <a:t>Bellwethers:</a:t>
            </a:r>
            <a:r>
              <a:rPr lang="en-US" sz="2000" dirty="0">
                <a:solidFill>
                  <a:schemeClr val="bg1"/>
                </a:solidFill>
                <a:latin typeface="Open Sans"/>
                <a:ea typeface="+mn-lt"/>
                <a:cs typeface="+mn-lt"/>
              </a:rPr>
              <a:t> NJ &amp; VA</a:t>
            </a:r>
            <a:r>
              <a:rPr lang="en-US" sz="2000" b="1" dirty="0">
                <a:solidFill>
                  <a:schemeClr val="bg1"/>
                </a:solidFill>
                <a:latin typeface="Open Sans"/>
                <a:ea typeface="+mn-lt"/>
                <a:cs typeface="+mn-lt"/>
              </a:rPr>
              <a:t> </a:t>
            </a:r>
            <a:r>
              <a:rPr lang="en-US" sz="2000" dirty="0">
                <a:solidFill>
                  <a:schemeClr val="bg1"/>
                </a:solidFill>
                <a:latin typeface="Open Sans"/>
                <a:ea typeface="+mn-lt"/>
                <a:cs typeface="+mn-lt"/>
              </a:rPr>
              <a:t>- mid-term prospects are historically foreshadowed by two “off-year” gubernatorial elections.</a:t>
            </a:r>
          </a:p>
        </p:txBody>
      </p:sp>
    </p:spTree>
    <p:extLst>
      <p:ext uri="{BB962C8B-B14F-4D97-AF65-F5344CB8AC3E}">
        <p14:creationId xmlns:p14="http://schemas.microsoft.com/office/powerpoint/2010/main" val="1888875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AE26A-1516-BD83-78B0-B8B18DD91D2A}"/>
              </a:ext>
            </a:extLst>
          </p:cNvPr>
          <p:cNvSpPr>
            <a:spLocks noGrp="1"/>
          </p:cNvSpPr>
          <p:nvPr>
            <p:ph sz="half" idx="1"/>
          </p:nvPr>
        </p:nvSpPr>
        <p:spPr>
          <a:xfrm>
            <a:off x="478605" y="1847850"/>
            <a:ext cx="5181600" cy="3956602"/>
          </a:xfrm>
        </p:spPr>
        <p:txBody>
          <a:bodyPr vert="horz" lIns="91440" tIns="45720" rIns="91440" bIns="45720" rtlCol="0" anchor="t">
            <a:normAutofit fontScale="92500" lnSpcReduction="20000"/>
          </a:bodyPr>
          <a:lstStyle/>
          <a:p>
            <a:pPr marL="342900" indent="-342900"/>
            <a:r>
              <a:rPr lang="en-US" sz="2000" dirty="0">
                <a:latin typeface="Open Sans"/>
                <a:ea typeface="Open Sans"/>
                <a:cs typeface="Open Sans"/>
              </a:rPr>
              <a:t>Republican Control: 53-47</a:t>
            </a:r>
            <a:endParaRPr lang="en-US" dirty="0"/>
          </a:p>
          <a:p>
            <a:pPr marL="342900" indent="-342900"/>
            <a:r>
              <a:rPr lang="en-US" sz="2000" dirty="0">
                <a:latin typeface="Open Sans"/>
                <a:ea typeface="Open Sans"/>
                <a:cs typeface="Open Sans"/>
              </a:rPr>
              <a:t>Democrats need a net gain of 4 seats to flip the Senate</a:t>
            </a:r>
          </a:p>
          <a:p>
            <a:pPr marL="342900" indent="-342900"/>
            <a:r>
              <a:rPr lang="en-US" sz="2000" dirty="0">
                <a:latin typeface="Open Sans"/>
                <a:ea typeface="Open Sans"/>
                <a:cs typeface="Open Sans"/>
              </a:rPr>
              <a:t>Only one-third of seats are up each cycle. </a:t>
            </a:r>
          </a:p>
          <a:p>
            <a:pPr marL="342900" indent="-342900"/>
            <a:r>
              <a:rPr lang="en-US" sz="2000" u="sng" dirty="0">
                <a:latin typeface="Open Sans"/>
                <a:ea typeface="Open Sans"/>
                <a:cs typeface="Open Sans"/>
              </a:rPr>
              <a:t>Competitive Seats</a:t>
            </a:r>
            <a:r>
              <a:rPr lang="en-US" sz="2000" dirty="0">
                <a:latin typeface="Open Sans"/>
                <a:ea typeface="Open Sans"/>
                <a:cs typeface="Open Sans"/>
              </a:rPr>
              <a:t>: 34 seats up for reelection this year</a:t>
            </a:r>
          </a:p>
          <a:p>
            <a:pPr marL="800100" lvl="1" indent="-342900">
              <a:buFont typeface="Courier New" panose="020B0604020202020204" pitchFamily="34" charset="0"/>
              <a:buChar char="o"/>
            </a:pPr>
            <a:r>
              <a:rPr lang="en-US" sz="2000" dirty="0">
                <a:latin typeface="Open Sans"/>
                <a:ea typeface="Open Sans"/>
                <a:cs typeface="Open Sans"/>
              </a:rPr>
              <a:t>22 Republican / Competitive: ME, NC, &amp; OH</a:t>
            </a:r>
            <a:endParaRPr lang="en-US" sz="2000" dirty="0"/>
          </a:p>
          <a:p>
            <a:pPr marL="800100" lvl="1" indent="-342900">
              <a:buFont typeface="Courier New" panose="020B0604020202020204" pitchFamily="34" charset="0"/>
              <a:buChar char="o"/>
            </a:pPr>
            <a:r>
              <a:rPr lang="en-US" sz="2000" dirty="0">
                <a:latin typeface="Open Sans"/>
                <a:ea typeface="Open Sans"/>
                <a:cs typeface="Open Sans"/>
              </a:rPr>
              <a:t>13 Democrat / Competitive: GA &amp; MI</a:t>
            </a:r>
            <a:endParaRPr lang="en-US" sz="2000" dirty="0"/>
          </a:p>
          <a:p>
            <a:pPr marL="342900" indent="-342900"/>
            <a:r>
              <a:rPr lang="en-US" sz="2000" dirty="0">
                <a:latin typeface="Open Sans"/>
                <a:ea typeface="Open Sans"/>
                <a:cs typeface="Open Sans"/>
              </a:rPr>
              <a:t>Only one Republican seat (Collins–ME) is in a state that Harris won, while two Democrat seats (Ossoff–GA &amp; MI open) are in states Trump won.</a:t>
            </a:r>
            <a:endParaRPr lang="en-US" sz="2000" dirty="0"/>
          </a:p>
          <a:p>
            <a:pPr marL="457200" lvl="1" indent="0">
              <a:buNone/>
            </a:pPr>
            <a:endParaRPr lang="en-US" sz="2000" dirty="0">
              <a:solidFill>
                <a:srgbClr val="222B59"/>
              </a:solidFill>
            </a:endParaRPr>
          </a:p>
          <a:p>
            <a:pPr marL="457200" lvl="1" indent="0">
              <a:buNone/>
            </a:pPr>
            <a:endParaRPr lang="en-US" sz="2000" dirty="0">
              <a:solidFill>
                <a:srgbClr val="222B59"/>
              </a:solidFill>
            </a:endParaRPr>
          </a:p>
          <a:p>
            <a:endParaRPr lang="en-US" sz="2000" dirty="0">
              <a:solidFill>
                <a:srgbClr val="222B59"/>
              </a:solidFill>
            </a:endParaRPr>
          </a:p>
          <a:p>
            <a:endParaRPr lang="en-US" sz="2000" dirty="0">
              <a:solidFill>
                <a:srgbClr val="222B59"/>
              </a:solidFill>
            </a:endParaRPr>
          </a:p>
        </p:txBody>
      </p:sp>
      <p:sp>
        <p:nvSpPr>
          <p:cNvPr id="5" name="Content Placeholder 4">
            <a:extLst>
              <a:ext uri="{FF2B5EF4-FFF2-40B4-BE49-F238E27FC236}">
                <a16:creationId xmlns:a16="http://schemas.microsoft.com/office/drawing/2014/main" id="{9EAE238B-C9E2-3E84-B2D7-1C54A40D20D8}"/>
              </a:ext>
            </a:extLst>
          </p:cNvPr>
          <p:cNvSpPr>
            <a:spLocks noGrp="1"/>
          </p:cNvSpPr>
          <p:nvPr>
            <p:ph sz="half" idx="2"/>
          </p:nvPr>
        </p:nvSpPr>
        <p:spPr>
          <a:xfrm>
            <a:off x="6385143" y="1880020"/>
            <a:ext cx="5181600" cy="3956602"/>
          </a:xfrm>
        </p:spPr>
        <p:txBody>
          <a:bodyPr vert="horz" lIns="91440" tIns="45720" rIns="91440" bIns="45720" rtlCol="0" anchor="t">
            <a:normAutofit fontScale="92500" lnSpcReduction="20000"/>
          </a:bodyPr>
          <a:lstStyle/>
          <a:p>
            <a:r>
              <a:rPr lang="en-US" sz="2000" dirty="0">
                <a:latin typeface="Open Sans"/>
                <a:ea typeface="Open Sans"/>
                <a:cs typeface="Open Sans"/>
              </a:rPr>
              <a:t>Republican Control: 219–214 (2 vacancies)</a:t>
            </a:r>
          </a:p>
          <a:p>
            <a:r>
              <a:rPr lang="en-US" sz="2000" dirty="0">
                <a:latin typeface="Open Sans"/>
                <a:ea typeface="Open Sans"/>
                <a:cs typeface="Open Sans"/>
              </a:rPr>
              <a:t>Per Cook Political, 68% of House Republicans were elected since Trump first took office in 2017, and the lion’s share — including 201 of 220 House Republicans, won with Trump’s endorsement. </a:t>
            </a:r>
          </a:p>
          <a:p>
            <a:r>
              <a:rPr lang="en-US" sz="2000" u="sng" dirty="0">
                <a:latin typeface="Open Sans"/>
                <a:ea typeface="Open Sans"/>
                <a:cs typeface="Open Sans"/>
              </a:rPr>
              <a:t>Competitive Seats</a:t>
            </a:r>
            <a:r>
              <a:rPr lang="en-US" sz="2000" dirty="0">
                <a:latin typeface="Open Sans"/>
                <a:ea typeface="Open Sans"/>
                <a:cs typeface="Open Sans"/>
              </a:rPr>
              <a:t>: Democrats are playing offense in approximately 39 districts; Republicans in approximately 30 districts. </a:t>
            </a:r>
          </a:p>
          <a:p>
            <a:r>
              <a:rPr lang="en-US" sz="2000" dirty="0">
                <a:latin typeface="Open Sans"/>
                <a:ea typeface="Open Sans"/>
                <a:cs typeface="Open Sans"/>
              </a:rPr>
              <a:t>Mid-decade redistricting may also boost Republican strength by a net of 5-7 seats.</a:t>
            </a:r>
          </a:p>
          <a:p>
            <a:endParaRPr lang="en-US" sz="2000" dirty="0">
              <a:solidFill>
                <a:srgbClr val="222B59"/>
              </a:solidFill>
            </a:endParaRPr>
          </a:p>
          <a:p>
            <a:endParaRPr lang="en-US" sz="2000" dirty="0">
              <a:solidFill>
                <a:srgbClr val="222B59"/>
              </a:solidFill>
            </a:endParaRPr>
          </a:p>
        </p:txBody>
      </p:sp>
      <p:sp>
        <p:nvSpPr>
          <p:cNvPr id="2" name="Text Placeholder 1">
            <a:extLst>
              <a:ext uri="{FF2B5EF4-FFF2-40B4-BE49-F238E27FC236}">
                <a16:creationId xmlns:a16="http://schemas.microsoft.com/office/drawing/2014/main" id="{A1B5849C-F867-C473-E476-514DD3417773}"/>
              </a:ext>
            </a:extLst>
          </p:cNvPr>
          <p:cNvSpPr>
            <a:spLocks noGrp="1"/>
          </p:cNvSpPr>
          <p:nvPr>
            <p:ph type="body" idx="4294967295"/>
          </p:nvPr>
        </p:nvSpPr>
        <p:spPr>
          <a:xfrm>
            <a:off x="1013043" y="999331"/>
            <a:ext cx="5372100" cy="622300"/>
          </a:xfrm>
        </p:spPr>
        <p:txBody>
          <a:bodyPr vert="horz" lIns="91440" tIns="45720" rIns="91440" bIns="45720" rtlCol="0" anchor="t">
            <a:normAutofit/>
          </a:bodyPr>
          <a:lstStyle/>
          <a:p>
            <a:pPr marL="0" indent="0">
              <a:buNone/>
            </a:pPr>
            <a:r>
              <a:rPr lang="en-US" sz="3600" b="1" dirty="0">
                <a:solidFill>
                  <a:schemeClr val="bg1"/>
                </a:solidFill>
                <a:latin typeface="Open Sans"/>
                <a:ea typeface="Open Sans"/>
                <a:cs typeface="Open Sans"/>
              </a:rPr>
              <a:t>U.S. Senate  </a:t>
            </a:r>
            <a:endParaRPr lang="en-US" sz="3600" b="1" dirty="0">
              <a:solidFill>
                <a:schemeClr val="bg1"/>
              </a:solidFill>
            </a:endParaRPr>
          </a:p>
        </p:txBody>
      </p:sp>
      <p:sp>
        <p:nvSpPr>
          <p:cNvPr id="4" name="Text Placeholder 3">
            <a:extLst>
              <a:ext uri="{FF2B5EF4-FFF2-40B4-BE49-F238E27FC236}">
                <a16:creationId xmlns:a16="http://schemas.microsoft.com/office/drawing/2014/main" id="{361BF558-0BD0-395D-744A-E2466E94FD3F}"/>
              </a:ext>
            </a:extLst>
          </p:cNvPr>
          <p:cNvSpPr>
            <a:spLocks noGrp="1"/>
          </p:cNvSpPr>
          <p:nvPr>
            <p:ph type="body" sz="quarter" idx="4294967295"/>
          </p:nvPr>
        </p:nvSpPr>
        <p:spPr>
          <a:xfrm>
            <a:off x="6385143" y="999331"/>
            <a:ext cx="5183187" cy="823913"/>
          </a:xfrm>
        </p:spPr>
        <p:txBody>
          <a:bodyPr vert="horz" lIns="91440" tIns="45720" rIns="91440" bIns="45720" rtlCol="0" anchor="t">
            <a:normAutofit/>
          </a:bodyPr>
          <a:lstStyle/>
          <a:p>
            <a:pPr marL="0" indent="0">
              <a:buNone/>
            </a:pPr>
            <a:r>
              <a:rPr lang="en-US" sz="3600" b="1" dirty="0">
                <a:solidFill>
                  <a:schemeClr val="bg1"/>
                </a:solidFill>
                <a:latin typeface="Open Sans"/>
                <a:ea typeface="Open Sans"/>
                <a:cs typeface="Open Sans"/>
              </a:rPr>
              <a:t>U.S. House</a:t>
            </a:r>
            <a:endParaRPr lang="en-US" sz="3600" b="1" dirty="0">
              <a:solidFill>
                <a:schemeClr val="bg1"/>
              </a:solidFill>
            </a:endParaRPr>
          </a:p>
        </p:txBody>
      </p:sp>
    </p:spTree>
    <p:extLst>
      <p:ext uri="{BB962C8B-B14F-4D97-AF65-F5344CB8AC3E}">
        <p14:creationId xmlns:p14="http://schemas.microsoft.com/office/powerpoint/2010/main" val="159791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1D3F-9779-8D07-8622-E98C12029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1B07B-EE82-1DF4-C3E0-E38F0F35FDB2}"/>
              </a:ext>
            </a:extLst>
          </p:cNvPr>
          <p:cNvSpPr>
            <a:spLocks noGrp="1"/>
          </p:cNvSpPr>
          <p:nvPr>
            <p:ph type="title"/>
          </p:nvPr>
        </p:nvSpPr>
        <p:spPr>
          <a:xfrm>
            <a:off x="2505456" y="530352"/>
            <a:ext cx="9419843" cy="859061"/>
          </a:xfrm>
        </p:spPr>
        <p:txBody>
          <a:bodyPr>
            <a:noAutofit/>
          </a:bodyPr>
          <a:lstStyle/>
          <a:p>
            <a:r>
              <a:rPr lang="en-US" sz="4800" dirty="0">
                <a:latin typeface="Open Sans"/>
                <a:ea typeface="Open Sans"/>
                <a:cs typeface="Futura"/>
              </a:rPr>
              <a:t>Insurance Campaign Institute</a:t>
            </a:r>
          </a:p>
        </p:txBody>
      </p:sp>
      <p:sp>
        <p:nvSpPr>
          <p:cNvPr id="4" name="Content Placeholder 2">
            <a:extLst>
              <a:ext uri="{FF2B5EF4-FFF2-40B4-BE49-F238E27FC236}">
                <a16:creationId xmlns:a16="http://schemas.microsoft.com/office/drawing/2014/main" id="{B16934F5-14AA-BD09-AC3E-2816B3670BC5}"/>
              </a:ext>
            </a:extLst>
          </p:cNvPr>
          <p:cNvSpPr txBox="1">
            <a:spLocks/>
          </p:cNvSpPr>
          <p:nvPr/>
        </p:nvSpPr>
        <p:spPr>
          <a:xfrm>
            <a:off x="3206337" y="1520042"/>
            <a:ext cx="8718961" cy="48076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2400" dirty="0"/>
              <a:t>Placing more insurance professionals in elected office is critical to shape public opinion and to enact good policy. </a:t>
            </a:r>
          </a:p>
          <a:p>
            <a:pPr>
              <a:lnSpc>
                <a:spcPct val="100000"/>
              </a:lnSpc>
              <a:spcBef>
                <a:spcPts val="1800"/>
              </a:spcBef>
            </a:pPr>
            <a:r>
              <a:rPr lang="en-US" sz="2400" dirty="0"/>
              <a:t>Objective: recruit, train and equip insurance professionals with the knowledge to run and win campaigns for elected office.</a:t>
            </a:r>
          </a:p>
          <a:p>
            <a:pPr>
              <a:lnSpc>
                <a:spcPct val="100000"/>
              </a:lnSpc>
              <a:spcBef>
                <a:spcPts val="1800"/>
              </a:spcBef>
            </a:pPr>
            <a:r>
              <a:rPr lang="en-US" sz="2400" dirty="0"/>
              <a:t>Candidates will come from the insurance industry (agents, brokers, underwriters, CSRs, company personnel, spouses &amp; family, etc.), have a strong business orientation, regardless of party affiliation, and desire to run for elected office.</a:t>
            </a:r>
          </a:p>
          <a:p>
            <a:pPr>
              <a:lnSpc>
                <a:spcPct val="100000"/>
              </a:lnSpc>
              <a:spcBef>
                <a:spcPts val="1800"/>
              </a:spcBef>
            </a:pPr>
            <a:r>
              <a:rPr lang="en-US" sz="2400" dirty="0"/>
              <a:t>The program is open to individuals seeking office at any level of government – local, state, or federal.</a:t>
            </a:r>
          </a:p>
          <a:p>
            <a:pPr>
              <a:lnSpc>
                <a:spcPct val="100000"/>
              </a:lnSpc>
              <a:spcBef>
                <a:spcPts val="1800"/>
              </a:spcBef>
            </a:pPr>
            <a:endParaRPr lang="en-US" sz="2400" dirty="0"/>
          </a:p>
        </p:txBody>
      </p:sp>
    </p:spTree>
    <p:extLst>
      <p:ext uri="{BB962C8B-B14F-4D97-AF65-F5344CB8AC3E}">
        <p14:creationId xmlns:p14="http://schemas.microsoft.com/office/powerpoint/2010/main" val="1150890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AEF95-41FE-0ABB-505B-BF443D7FA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53E84-E774-6876-C637-EEE09BF93C9E}"/>
              </a:ext>
            </a:extLst>
          </p:cNvPr>
          <p:cNvSpPr>
            <a:spLocks noGrp="1"/>
          </p:cNvSpPr>
          <p:nvPr>
            <p:ph type="title"/>
          </p:nvPr>
        </p:nvSpPr>
        <p:spPr>
          <a:xfrm>
            <a:off x="2610834" y="184245"/>
            <a:ext cx="9389660" cy="1325563"/>
          </a:xfrm>
        </p:spPr>
        <p:txBody>
          <a:bodyPr>
            <a:norm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Insurance Campaign Institute contd.</a:t>
            </a:r>
            <a:endParaRPr lang="en-US" b="1" dirty="0">
              <a:latin typeface="Open Sans"/>
              <a:ea typeface="Open Sans"/>
              <a:cs typeface="Open Sans"/>
            </a:endParaRPr>
          </a:p>
        </p:txBody>
      </p:sp>
      <p:sp>
        <p:nvSpPr>
          <p:cNvPr id="3" name="Content Placeholder 2">
            <a:extLst>
              <a:ext uri="{FF2B5EF4-FFF2-40B4-BE49-F238E27FC236}">
                <a16:creationId xmlns:a16="http://schemas.microsoft.com/office/drawing/2014/main" id="{D88E7B69-00AF-D160-75F9-4F129DCAD7C0}"/>
              </a:ext>
            </a:extLst>
          </p:cNvPr>
          <p:cNvSpPr>
            <a:spLocks noGrp="1"/>
          </p:cNvSpPr>
          <p:nvPr>
            <p:ph idx="1"/>
          </p:nvPr>
        </p:nvSpPr>
        <p:spPr>
          <a:xfrm>
            <a:off x="2794570" y="1345915"/>
            <a:ext cx="9389660" cy="5327839"/>
          </a:xfrm>
        </p:spPr>
        <p:txBody>
          <a:bodyPr vert="horz" lIns="91440" tIns="45720" rIns="91440" bIns="45720" rtlCol="0" anchor="t">
            <a:noAutofit/>
          </a:bodyPr>
          <a:lstStyle/>
          <a:p>
            <a:pPr>
              <a:lnSpc>
                <a:spcPct val="100000"/>
              </a:lnSpc>
              <a:spcBef>
                <a:spcPts val="1200"/>
              </a:spcBef>
            </a:pPr>
            <a:r>
              <a:rPr lang="en-US" sz="2200" dirty="0"/>
              <a:t>The Institute is essentially a boot camp training program conducted over one full day, is comprehensive and will cover topics such as:</a:t>
            </a:r>
          </a:p>
          <a:p>
            <a:pPr lvl="1">
              <a:lnSpc>
                <a:spcPct val="100000"/>
              </a:lnSpc>
              <a:spcBef>
                <a:spcPts val="1200"/>
              </a:spcBef>
            </a:pPr>
            <a:r>
              <a:rPr lang="en-US" sz="2200" dirty="0"/>
              <a:t>Campaign organization, fundraising, polling, grassroots mobilization;</a:t>
            </a:r>
          </a:p>
          <a:p>
            <a:pPr lvl="1">
              <a:lnSpc>
                <a:spcPct val="100000"/>
              </a:lnSpc>
              <a:spcBef>
                <a:spcPts val="1200"/>
              </a:spcBef>
            </a:pPr>
            <a:r>
              <a:rPr lang="en-US" sz="2200" dirty="0"/>
              <a:t>Social media, messaging and advertising; and</a:t>
            </a:r>
          </a:p>
          <a:p>
            <a:pPr lvl="1">
              <a:lnSpc>
                <a:spcPct val="100000"/>
              </a:lnSpc>
              <a:spcBef>
                <a:spcPts val="1200"/>
              </a:spcBef>
            </a:pPr>
            <a:r>
              <a:rPr lang="en-US" sz="2200" dirty="0"/>
              <a:t>How to put the insurance community to work for you. </a:t>
            </a:r>
          </a:p>
          <a:p>
            <a:pPr lvl="0">
              <a:lnSpc>
                <a:spcPct val="100000"/>
              </a:lnSpc>
              <a:spcBef>
                <a:spcPts val="1200"/>
              </a:spcBef>
            </a:pPr>
            <a:r>
              <a:rPr lang="en-US" sz="2200" dirty="0"/>
              <a:t>The only cost to participants will be transportation to/from DC.</a:t>
            </a:r>
          </a:p>
          <a:p>
            <a:pPr>
              <a:lnSpc>
                <a:spcPct val="100000"/>
              </a:lnSpc>
              <a:spcBef>
                <a:spcPts val="1200"/>
              </a:spcBef>
            </a:pPr>
            <a:r>
              <a:rPr lang="en-US" sz="2200" dirty="0"/>
              <a:t>The Institute will be conducted yearly with the inaugural program taking place prior to the 2026 Big “I” Legislative Conference (April 20-21).</a:t>
            </a:r>
          </a:p>
          <a:p>
            <a:pPr>
              <a:lnSpc>
                <a:spcPct val="100000"/>
              </a:lnSpc>
              <a:spcBef>
                <a:spcPts val="1200"/>
              </a:spcBef>
            </a:pPr>
            <a:r>
              <a:rPr lang="en-US" sz="2200" dirty="0"/>
              <a:t>The Campaign Institute, working with IIABA state associations and industry partners, will identify prospective candidates (regardless of party affiliation) to participate. </a:t>
            </a:r>
          </a:p>
          <a:p>
            <a:pPr>
              <a:lnSpc>
                <a:spcPct val="100000"/>
              </a:lnSpc>
              <a:spcBef>
                <a:spcPts val="1200"/>
              </a:spcBef>
            </a:pPr>
            <a:endParaRPr lang="en-US" sz="2400" dirty="0"/>
          </a:p>
        </p:txBody>
      </p:sp>
    </p:spTree>
    <p:extLst>
      <p:ext uri="{BB962C8B-B14F-4D97-AF65-F5344CB8AC3E}">
        <p14:creationId xmlns:p14="http://schemas.microsoft.com/office/powerpoint/2010/main" val="2974647111"/>
      </p:ext>
    </p:extLst>
  </p:cSld>
  <p:clrMapOvr>
    <a:masterClrMapping/>
  </p:clrMapOvr>
  <mc:AlternateContent xmlns:mc="http://schemas.openxmlformats.org/markup-compatibility/2006" xmlns:p14="http://schemas.microsoft.com/office/powerpoint/2010/main">
    <mc:Choice Requires="p14">
      <p:transition spd="slow" p14:dur="2000" advTm="70832"/>
    </mc:Choice>
    <mc:Fallback xmlns="">
      <p:transition spd="slow" advTm="7083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99766-474D-BEA0-2CA3-CE4A073EF229}"/>
              </a:ext>
            </a:extLst>
          </p:cNvPr>
          <p:cNvSpPr>
            <a:spLocks noGrp="1"/>
          </p:cNvSpPr>
          <p:nvPr>
            <p:ph sz="half" idx="1"/>
          </p:nvPr>
        </p:nvSpPr>
        <p:spPr>
          <a:xfrm>
            <a:off x="287867" y="622300"/>
            <a:ext cx="5731933" cy="3429000"/>
          </a:xfrm>
        </p:spPr>
        <p:txBody>
          <a:bodyPr vert="horz" lIns="91440" tIns="45720" rIns="91440" bIns="45720" rtlCol="0" anchor="t">
            <a:normAutofit/>
          </a:bodyPr>
          <a:lstStyle/>
          <a:p>
            <a:pPr marL="285750" indent="-285750">
              <a:lnSpc>
                <a:spcPct val="120000"/>
              </a:lnSpc>
            </a:pPr>
            <a:r>
              <a:rPr lang="en-US" sz="1800" dirty="0"/>
              <a:t>U.S. Rep. Ashley Hinson (IA-02) running for U.S. Senate</a:t>
            </a:r>
            <a:endParaRPr lang="en-US" sz="1800" dirty="0">
              <a:solidFill>
                <a:srgbClr val="000000"/>
              </a:solidFill>
            </a:endParaRPr>
          </a:p>
          <a:p>
            <a:pPr marL="285750" indent="-285750">
              <a:lnSpc>
                <a:spcPct val="120000"/>
              </a:lnSpc>
            </a:pPr>
            <a:r>
              <a:rPr lang="en-US" sz="1800" dirty="0"/>
              <a:t>Ashley has largely cleared the primary field and received endorsements from the President, Senate Leadership and many prominent officials in the state.</a:t>
            </a:r>
            <a:endParaRPr lang="en-US" sz="1800" dirty="0">
              <a:solidFill>
                <a:srgbClr val="000000"/>
              </a:solidFill>
            </a:endParaRPr>
          </a:p>
          <a:p>
            <a:pPr marL="285750" indent="-285750">
              <a:lnSpc>
                <a:spcPct val="120000"/>
              </a:lnSpc>
            </a:pPr>
            <a:r>
              <a:rPr lang="en-US" sz="1800" dirty="0">
                <a:latin typeface="Open Sans"/>
                <a:ea typeface="Open Sans"/>
                <a:cs typeface="Open Sans"/>
              </a:rPr>
              <a:t>If we can get her across the finish line, she will immediately become one of the most knowledgeable Senators on insurance issues.</a:t>
            </a:r>
            <a:endParaRPr lang="en-US" sz="1800" dirty="0">
              <a:solidFill>
                <a:srgbClr val="000000"/>
              </a:solidFill>
              <a:latin typeface="Open Sans"/>
              <a:ea typeface="Open Sans"/>
              <a:cs typeface="Open Sans"/>
            </a:endParaRPr>
          </a:p>
          <a:p>
            <a:pPr marL="285750" indent="-285750">
              <a:lnSpc>
                <a:spcPct val="120000"/>
              </a:lnSpc>
            </a:pPr>
            <a:endParaRPr lang="en-US" sz="1400" dirty="0">
              <a:latin typeface="Calibri"/>
              <a:ea typeface="Calibri"/>
              <a:cs typeface="Calibri"/>
            </a:endParaRPr>
          </a:p>
        </p:txBody>
      </p:sp>
      <p:pic>
        <p:nvPicPr>
          <p:cNvPr id="6" name="Picture 5" descr="A person smiling with a blue flannel shirt&#10;&#10;AI-generated content may be incorrect.">
            <a:extLst>
              <a:ext uri="{FF2B5EF4-FFF2-40B4-BE49-F238E27FC236}">
                <a16:creationId xmlns:a16="http://schemas.microsoft.com/office/drawing/2014/main" id="{33DE47AC-E892-6FDF-9940-BB50A738A89E}"/>
              </a:ext>
            </a:extLst>
          </p:cNvPr>
          <p:cNvPicPr>
            <a:picLocks noChangeAspect="1"/>
          </p:cNvPicPr>
          <p:nvPr/>
        </p:nvPicPr>
        <p:blipFill>
          <a:blip r:embed="rId2"/>
          <a:stretch>
            <a:fillRect/>
          </a:stretch>
        </p:blipFill>
        <p:spPr>
          <a:xfrm>
            <a:off x="6095999" y="624415"/>
            <a:ext cx="5894917" cy="3429000"/>
          </a:xfrm>
          <a:prstGeom prst="rect">
            <a:avLst/>
          </a:prstGeom>
        </p:spPr>
      </p:pic>
      <p:pic>
        <p:nvPicPr>
          <p:cNvPr id="8" name="Content Placeholder 4" descr="A qr code with a few black squares&#10;&#10;AI-generated content may be incorrect.">
            <a:extLst>
              <a:ext uri="{FF2B5EF4-FFF2-40B4-BE49-F238E27FC236}">
                <a16:creationId xmlns:a16="http://schemas.microsoft.com/office/drawing/2014/main" id="{DDB77309-8203-AA84-9B56-907839A61372}"/>
              </a:ext>
            </a:extLst>
          </p:cNvPr>
          <p:cNvPicPr>
            <a:picLocks noChangeAspect="1"/>
          </p:cNvPicPr>
          <p:nvPr/>
        </p:nvPicPr>
        <p:blipFill>
          <a:blip r:embed="rId3"/>
          <a:srcRect t="31" b="31"/>
          <a:stretch/>
        </p:blipFill>
        <p:spPr>
          <a:xfrm>
            <a:off x="1076325" y="4051300"/>
            <a:ext cx="2141009" cy="2139422"/>
          </a:xfrm>
          <a:prstGeom prst="rect">
            <a:avLst/>
          </a:prstGeom>
          <a:noFill/>
        </p:spPr>
      </p:pic>
      <p:sp>
        <p:nvSpPr>
          <p:cNvPr id="9" name="TextBox 8">
            <a:extLst>
              <a:ext uri="{FF2B5EF4-FFF2-40B4-BE49-F238E27FC236}">
                <a16:creationId xmlns:a16="http://schemas.microsoft.com/office/drawing/2014/main" id="{5BAC4BFB-9788-AB3E-E5F6-7136F173AB43}"/>
              </a:ext>
            </a:extLst>
          </p:cNvPr>
          <p:cNvSpPr txBox="1"/>
          <p:nvPr/>
        </p:nvSpPr>
        <p:spPr>
          <a:xfrm>
            <a:off x="3729567" y="4667125"/>
            <a:ext cx="783378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Open Sans"/>
              </a:rPr>
              <a:t>We want to show Ashley how much support she has from the independent agent community, and we have already begun fundraising on her behalf. We hope you’ll consider joining us with a contribution of any amount:</a:t>
            </a:r>
            <a:endParaRPr lang="en-US" sz="2800">
              <a:solidFill>
                <a:srgbClr val="000000"/>
              </a:solidFill>
              <a:latin typeface="Calibri" panose="020F0502020204030204"/>
              <a:ea typeface="Calibri" panose="020F0502020204030204"/>
              <a:cs typeface="Calibri" panose="020F0502020204030204"/>
            </a:endParaRPr>
          </a:p>
          <a:p>
            <a:endParaRPr lang="en-US" sz="1600">
              <a:solidFill>
                <a:srgbClr val="FFFFFF"/>
              </a:solidFill>
              <a:latin typeface="Open Sans"/>
            </a:endParaRPr>
          </a:p>
          <a:p>
            <a:r>
              <a:rPr lang="en-US" sz="2800" u="sng">
                <a:solidFill>
                  <a:srgbClr val="FFFFFF"/>
                </a:solidFill>
                <a:cs typeface="Arial"/>
                <a:hlinkClick r:id="rId4">
                  <a:extLst>
                    <a:ext uri="{A12FA001-AC4F-418D-AE19-62706E023703}">
                      <ahyp:hlinkClr xmlns:ahyp="http://schemas.microsoft.com/office/drawing/2018/hyperlinkcolor" val="tx"/>
                    </a:ext>
                  </a:extLst>
                </a:hlinkClick>
              </a:rPr>
              <a:t>https://secure.anedot.com/ashley-for-iowa/bigi</a:t>
            </a:r>
            <a:endParaRPr lang="en-US" sz="2800">
              <a:ea typeface="Calibri"/>
              <a:cs typeface="Calibri"/>
            </a:endParaRPr>
          </a:p>
        </p:txBody>
      </p:sp>
    </p:spTree>
    <p:extLst>
      <p:ext uri="{BB962C8B-B14F-4D97-AF65-F5344CB8AC3E}">
        <p14:creationId xmlns:p14="http://schemas.microsoft.com/office/powerpoint/2010/main" val="204382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a:xfrm>
            <a:off x="3139253" y="215223"/>
            <a:ext cx="8301989" cy="1325563"/>
          </a:xfrm>
        </p:spPr>
        <p:txBody>
          <a:bodyPr>
            <a:normAutofit/>
          </a:bodyPr>
          <a:lstStyle/>
          <a:p>
            <a:r>
              <a:rPr lang="en-US" sz="6000">
                <a:latin typeface="Open Sans"/>
                <a:ea typeface="Open Sans"/>
                <a:cs typeface="Open Sans"/>
              </a:rPr>
              <a:t>Industry Advocacy</a:t>
            </a:r>
            <a:endParaRPr lang="en-US" sz="6000">
              <a:latin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3144087" y="1512212"/>
            <a:ext cx="8296361" cy="5145529"/>
          </a:xfrm>
        </p:spPr>
        <p:txBody>
          <a:bodyPr vert="horz" lIns="91440" tIns="45720" rIns="91440" bIns="45720" rtlCol="0" anchor="t">
            <a:noAutofit/>
          </a:bodyPr>
          <a:lstStyle/>
          <a:p>
            <a:pPr marL="571500" indent="-342900">
              <a:lnSpc>
                <a:spcPct val="100000"/>
              </a:lnSpc>
              <a:spcBef>
                <a:spcPts val="1500"/>
              </a:spcBef>
            </a:pPr>
            <a:r>
              <a:rPr lang="en-US" sz="2200" b="1">
                <a:latin typeface="Open Sans"/>
                <a:ea typeface="Open Sans"/>
                <a:cs typeface="Open Sans"/>
              </a:rPr>
              <a:t>Carrier Meetings &amp; Coalitions: </a:t>
            </a:r>
            <a:r>
              <a:rPr lang="en-US" sz="2200">
                <a:latin typeface="Open Sans"/>
                <a:ea typeface="Open Sans"/>
                <a:cs typeface="Open Sans"/>
              </a:rPr>
              <a:t>Big "I" is key leader in carrier meetings and coalitions on hard market and other top insurance issues such as legal system abuse.</a:t>
            </a:r>
            <a:endParaRPr lang="en-US" sz="2200"/>
          </a:p>
          <a:p>
            <a:pPr marL="571500" indent="-342900">
              <a:lnSpc>
                <a:spcPct val="100000"/>
              </a:lnSpc>
              <a:spcBef>
                <a:spcPts val="1500"/>
              </a:spcBef>
            </a:pPr>
            <a:r>
              <a:rPr lang="en-US" sz="2200" b="1">
                <a:latin typeface="Open Sans"/>
                <a:ea typeface="Open Sans"/>
                <a:cs typeface="Open Sans"/>
              </a:rPr>
              <a:t>Advocacy Forums:</a:t>
            </a:r>
            <a:r>
              <a:rPr lang="en-US" sz="2200">
                <a:latin typeface="Open Sans"/>
                <a:ea typeface="Open Sans"/>
                <a:cs typeface="Open Sans"/>
              </a:rPr>
              <a:t> Big "I" leaders represent IA voice in various industry speeches, panels, webinars and podcasts on hard market challenges.</a:t>
            </a:r>
            <a:endParaRPr lang="en-US" sz="2200"/>
          </a:p>
          <a:p>
            <a:pPr marL="571500" indent="-342900">
              <a:lnSpc>
                <a:spcPct val="100000"/>
              </a:lnSpc>
              <a:spcBef>
                <a:spcPts val="1500"/>
              </a:spcBef>
            </a:pPr>
            <a:r>
              <a:rPr lang="en-US" sz="2400" b="1">
                <a:latin typeface="Open Sans"/>
                <a:ea typeface="Open Sans"/>
                <a:cs typeface="Open Sans"/>
              </a:rPr>
              <a:t>Industry leader </a:t>
            </a:r>
            <a:r>
              <a:rPr lang="en-US" sz="2400">
                <a:latin typeface="Open Sans"/>
                <a:ea typeface="Open Sans"/>
                <a:cs typeface="Open Sans"/>
              </a:rPr>
              <a:t>on independent agency channel insights, info and analysis: </a:t>
            </a:r>
          </a:p>
          <a:p>
            <a:pPr marL="1028700" lvl="1" indent="-342900">
              <a:lnSpc>
                <a:spcPct val="100000"/>
              </a:lnSpc>
              <a:spcBef>
                <a:spcPts val="1500"/>
              </a:spcBef>
            </a:pPr>
            <a:r>
              <a:rPr lang="en-US" sz="2000">
                <a:latin typeface="Open Sans"/>
                <a:ea typeface="Open Sans"/>
                <a:cs typeface="Open Sans"/>
              </a:rPr>
              <a:t>Renowned biennial Agency Universe Study</a:t>
            </a:r>
          </a:p>
          <a:p>
            <a:pPr marL="1028700" lvl="1" indent="-342900">
              <a:lnSpc>
                <a:spcPct val="100000"/>
              </a:lnSpc>
              <a:spcBef>
                <a:spcPts val="1500"/>
              </a:spcBef>
            </a:pPr>
            <a:r>
              <a:rPr lang="en-US" sz="2000">
                <a:latin typeface="Open Sans"/>
                <a:ea typeface="Open Sans"/>
                <a:cs typeface="Open Sans"/>
              </a:rPr>
              <a:t>Annual IA Market Share Report</a:t>
            </a:r>
          </a:p>
          <a:p>
            <a:pPr marL="1028700" lvl="1" indent="-342900">
              <a:lnSpc>
                <a:spcPct val="100000"/>
              </a:lnSpc>
              <a:spcBef>
                <a:spcPts val="1500"/>
              </a:spcBef>
            </a:pPr>
            <a:r>
              <a:rPr lang="en-US" sz="2000">
                <a:latin typeface="Open Sans"/>
                <a:ea typeface="Open Sans"/>
                <a:cs typeface="Open Sans"/>
              </a:rPr>
              <a:t>Annual Best Practices Study of top performing agencies</a:t>
            </a:r>
            <a:endParaRPr lang="en-US" sz="2000"/>
          </a:p>
          <a:p>
            <a:endParaRPr lang="en-US" sz="2200"/>
          </a:p>
          <a:p>
            <a:endParaRPr lang="en-US">
              <a:effectLst/>
            </a:endParaRPr>
          </a:p>
          <a:p>
            <a:endParaRPr lang="en-US" sz="2600">
              <a:solidFill>
                <a:srgbClr val="FFFFFF"/>
              </a:solidFill>
            </a:endParaRPr>
          </a:p>
          <a:p>
            <a:endParaRPr lang="en-US" sz="2400">
              <a:solidFill>
                <a:srgbClr val="FFFFFF"/>
              </a:solidFill>
            </a:endParaRPr>
          </a:p>
          <a:p>
            <a:endParaRPr lang="en-US" sz="2400">
              <a:solidFill>
                <a:srgbClr val="FFFFFF"/>
              </a:solidFill>
            </a:endParaRPr>
          </a:p>
          <a:p>
            <a:endParaRPr lang="en-US" sz="2400">
              <a:solidFill>
                <a:schemeClr val="accent4">
                  <a:lumMod val="75000"/>
                </a:schemeClr>
              </a:solidFill>
            </a:endParaRPr>
          </a:p>
        </p:txBody>
      </p:sp>
    </p:spTree>
    <p:extLst>
      <p:ext uri="{BB962C8B-B14F-4D97-AF65-F5344CB8AC3E}">
        <p14:creationId xmlns:p14="http://schemas.microsoft.com/office/powerpoint/2010/main" val="1689455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p:txBody>
          <a:bodyPr>
            <a:normAutofit/>
          </a:bodyPr>
          <a:lstStyle/>
          <a:p>
            <a:r>
              <a:rPr lang="en-US" sz="6000">
                <a:latin typeface="Open Sans" panose="020B0606030504020204" pitchFamily="34" charset="0"/>
                <a:cs typeface="Open Sans" panose="020B0606030504020204" pitchFamily="34" charset="0"/>
              </a:rPr>
              <a:t>Big “I” Alliance</a:t>
            </a: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3306870" y="1518082"/>
            <a:ext cx="8046929" cy="5170393"/>
          </a:xfrm>
        </p:spPr>
        <p:txBody>
          <a:bodyPr>
            <a:normAutofit fontScale="70000" lnSpcReduction="20000"/>
          </a:bodyPr>
          <a:lstStyle/>
          <a:p>
            <a:endParaRPr lang="en-US"/>
          </a:p>
          <a:p>
            <a:r>
              <a:rPr lang="en-US" sz="3500">
                <a:solidFill>
                  <a:schemeClr val="tx1"/>
                </a:solidFill>
                <a:effectLst/>
              </a:rPr>
              <a:t>NEW!</a:t>
            </a:r>
            <a:r>
              <a:rPr lang="en-US" sz="3500">
                <a:effectLst/>
              </a:rPr>
              <a:t> </a:t>
            </a:r>
            <a:r>
              <a:rPr lang="en-US" sz="3100">
                <a:effectLst/>
              </a:rPr>
              <a:t>Best-in-class market access for agency members</a:t>
            </a:r>
          </a:p>
          <a:p>
            <a:r>
              <a:rPr lang="en-US" sz="3200"/>
              <a:t>Replaces (Blue) and expands (Gold) upon Big “I” Markets</a:t>
            </a:r>
          </a:p>
          <a:p>
            <a:r>
              <a:rPr lang="en-US" sz="3200"/>
              <a:t>3 tiers for participation with placements and appointments options</a:t>
            </a:r>
          </a:p>
          <a:p>
            <a:r>
              <a:rPr lang="en-US" sz="3100"/>
              <a:t>Provides start-ups and smaller agencies market access to top national carriers, helping agencies work their way up to rewarding appointments</a:t>
            </a:r>
          </a:p>
          <a:p>
            <a:r>
              <a:rPr lang="en-US" sz="3200"/>
              <a:t>Agencies that can obtain acceptance by carriers under master codes</a:t>
            </a:r>
          </a:p>
          <a:p>
            <a:r>
              <a:rPr lang="en-US" sz="3200"/>
              <a:t>Direct access to carrier systems/reasonable volume requirements</a:t>
            </a:r>
          </a:p>
          <a:p>
            <a:r>
              <a:rPr lang="en-US" sz="3200"/>
              <a:t>Expanding with new carriers/increased commissions</a:t>
            </a:r>
          </a:p>
          <a:p>
            <a:endParaRPr lang="en-US" sz="2600"/>
          </a:p>
          <a:p>
            <a:pPr marL="0" indent="0">
              <a:buNone/>
            </a:pPr>
            <a:endParaRPr lang="en-US" sz="2600"/>
          </a:p>
          <a:p>
            <a:pPr marL="0" indent="0">
              <a:buNone/>
            </a:pPr>
            <a:endParaRPr lang="en-US" sz="2600">
              <a:effectLst/>
            </a:endParaRPr>
          </a:p>
          <a:p>
            <a:endParaRPr lang="en-US" sz="2400"/>
          </a:p>
          <a:p>
            <a:endParaRPr lang="en-US" sz="2400">
              <a:effectLst/>
            </a:endParaRPr>
          </a:p>
          <a:p>
            <a:pPr marL="0" indent="0">
              <a:buNone/>
            </a:pPr>
            <a:endParaRPr lang="en-US" sz="2400">
              <a:solidFill>
                <a:schemeClr val="accent4">
                  <a:lumMod val="75000"/>
                </a:schemeClr>
              </a:solidFill>
            </a:endParaRPr>
          </a:p>
        </p:txBody>
      </p:sp>
    </p:spTree>
    <p:extLst>
      <p:ext uri="{BB962C8B-B14F-4D97-AF65-F5344CB8AC3E}">
        <p14:creationId xmlns:p14="http://schemas.microsoft.com/office/powerpoint/2010/main" val="13308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a:xfrm>
            <a:off x="2916252" y="205327"/>
            <a:ext cx="8046929" cy="1325563"/>
          </a:xfrm>
        </p:spPr>
        <p:txBody>
          <a:bodyPr>
            <a:normAutofit/>
          </a:bodyPr>
          <a:lstStyle/>
          <a:p>
            <a:r>
              <a:rPr lang="en-US" sz="4800">
                <a:latin typeface="Open Sans" panose="020B0606030504020204" pitchFamily="34" charset="0"/>
                <a:cs typeface="Open Sans" panose="020B0606030504020204" pitchFamily="34" charset="0"/>
              </a:rPr>
              <a:t>Trusted Choice</a:t>
            </a:r>
            <a:r>
              <a:rPr lang="en-US" sz="4800" baseline="30000">
                <a:latin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2916828" y="1181997"/>
            <a:ext cx="8046929" cy="5458581"/>
          </a:xfrm>
        </p:spPr>
        <p:txBody>
          <a:bodyPr vert="horz" lIns="91440" tIns="45720" rIns="91440" bIns="45720" rtlCol="0" anchor="t">
            <a:noAutofit/>
          </a:bodyPr>
          <a:lstStyle/>
          <a:p>
            <a:r>
              <a:rPr lang="en-US" sz="2200" dirty="0">
                <a:solidFill>
                  <a:schemeClr val="accent1">
                    <a:lumMod val="75000"/>
                  </a:schemeClr>
                </a:solidFill>
                <a:latin typeface="Open Sans"/>
                <a:ea typeface="Open Sans"/>
                <a:cs typeface="Open Sans"/>
              </a:rPr>
              <a:t>Marketing-in-a-box resources for YOUR agency.</a:t>
            </a:r>
          </a:p>
          <a:p>
            <a:endParaRPr lang="en-US" sz="16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latin typeface="Open Sans"/>
                <a:ea typeface="Open Sans"/>
                <a:cs typeface="Open Sans"/>
              </a:rPr>
              <a:t>Legal System Abuse Toolkit: </a:t>
            </a:r>
            <a:r>
              <a:rPr lang="en-US" sz="2000" dirty="0">
                <a:latin typeface="Open Sans"/>
                <a:ea typeface="Open Sans"/>
                <a:cs typeface="Open Sans"/>
              </a:rPr>
              <a:t> Summer 2025! Nuts-and-bolts guide to navigating legal system challenges.</a:t>
            </a:r>
          </a:p>
          <a:p>
            <a:r>
              <a:rPr lang="en-US" sz="2000" b="1" dirty="0">
                <a:latin typeface="Open Sans"/>
                <a:ea typeface="Open Sans"/>
                <a:cs typeface="Open Sans"/>
              </a:rPr>
              <a:t>Expanded Hard Market Toolkit: </a:t>
            </a:r>
            <a:r>
              <a:rPr lang="en-US" sz="2000" dirty="0">
                <a:latin typeface="Open Sans"/>
                <a:ea typeface="Open Sans"/>
                <a:cs typeface="Open Sans"/>
              </a:rPr>
              <a:t>More than 10,000</a:t>
            </a:r>
            <a:r>
              <a:rPr lang="en-US" sz="2200" dirty="0">
                <a:latin typeface="Open Sans"/>
                <a:ea typeface="Open Sans"/>
                <a:cs typeface="Open Sans"/>
              </a:rPr>
              <a:t> downloads! </a:t>
            </a:r>
            <a:endParaRPr lang="en-US" sz="2200" b="1" dirty="0">
              <a:latin typeface="Open Sans"/>
              <a:ea typeface="Open Sans"/>
              <a:cs typeface="Open Sans"/>
            </a:endParaRPr>
          </a:p>
          <a:p>
            <a:r>
              <a:rPr lang="en-US" sz="2000" b="1" dirty="0">
                <a:latin typeface="Open Sans"/>
                <a:ea typeface="Open Sans"/>
                <a:cs typeface="Open Sans"/>
              </a:rPr>
              <a:t>AI Toolkit:</a:t>
            </a:r>
            <a:r>
              <a:rPr lang="en-US" sz="2000" dirty="0">
                <a:latin typeface="Open Sans"/>
                <a:ea typeface="Open Sans"/>
                <a:cs typeface="Open Sans"/>
              </a:rPr>
              <a:t> Guidance on how and where agencies can use AI for marketing, SEO and more.</a:t>
            </a:r>
          </a:p>
          <a:p>
            <a:r>
              <a:rPr lang="en-US" sz="2000" b="1" dirty="0">
                <a:effectLst/>
                <a:latin typeface="Open Sans"/>
                <a:ea typeface="Open Sans"/>
                <a:cs typeface="Open Sans"/>
              </a:rPr>
              <a:t>Social Media Content:</a:t>
            </a:r>
            <a:r>
              <a:rPr lang="en-US" sz="2000" dirty="0">
                <a:effectLst/>
                <a:latin typeface="Open Sans"/>
                <a:ea typeface="Open Sans"/>
                <a:cs typeface="Open Sans"/>
              </a:rPr>
              <a:t> </a:t>
            </a:r>
            <a:r>
              <a:rPr lang="en-US" sz="2000" dirty="0">
                <a:latin typeface="Open Sans"/>
                <a:ea typeface="Open Sans"/>
                <a:cs typeface="Open Sans"/>
              </a:rPr>
              <a:t>Ready-to-use</a:t>
            </a:r>
            <a:r>
              <a:rPr lang="en-US" sz="2000" dirty="0">
                <a:effectLst/>
                <a:latin typeface="Open Sans"/>
                <a:ea typeface="Open Sans"/>
                <a:cs typeface="Open Sans"/>
              </a:rPr>
              <a:t> content for independent agents and additional scheduling through Social Jazz. </a:t>
            </a:r>
            <a:endParaRPr lang="en-US" sz="2000" dirty="0">
              <a:latin typeface="Open Sans"/>
              <a:ea typeface="Open Sans"/>
              <a:cs typeface="Open Sans"/>
            </a:endParaRPr>
          </a:p>
          <a:p>
            <a:r>
              <a:rPr lang="en-US" sz="2000" b="1" dirty="0">
                <a:latin typeface="Open Sans"/>
                <a:ea typeface="Open Sans"/>
                <a:cs typeface="Open Sans"/>
              </a:rPr>
              <a:t>Digital Performance Hub: </a:t>
            </a:r>
            <a:r>
              <a:rPr lang="en-US" sz="2000" dirty="0">
                <a:latin typeface="Open Sans"/>
                <a:ea typeface="Open Sans"/>
                <a:cs typeface="Open Sans"/>
              </a:rPr>
              <a:t> Free custom agency dashboards to track website analytics.</a:t>
            </a:r>
          </a:p>
          <a:p>
            <a:r>
              <a:rPr lang="en-US" sz="2000" dirty="0">
                <a:latin typeface="Open Sans"/>
                <a:ea typeface="Open Sans"/>
                <a:cs typeface="Open Sans"/>
              </a:rPr>
              <a:t>Popular </a:t>
            </a:r>
            <a:r>
              <a:rPr lang="en-US" sz="2000" b="1" dirty="0">
                <a:latin typeface="Open Sans"/>
                <a:ea typeface="Open Sans"/>
                <a:cs typeface="Open Sans"/>
              </a:rPr>
              <a:t>Insurance Explained </a:t>
            </a:r>
            <a:r>
              <a:rPr lang="en-US" sz="2000" dirty="0">
                <a:latin typeface="Open Sans"/>
                <a:ea typeface="Open Sans"/>
                <a:cs typeface="Open Sans"/>
              </a:rPr>
              <a:t>video series: New insurance primers to share with customers.</a:t>
            </a:r>
          </a:p>
          <a:p>
            <a:endParaRPr lang="en-US" sz="2000" dirty="0">
              <a:effectLst/>
            </a:endParaRPr>
          </a:p>
          <a:p>
            <a:endParaRPr lang="en-US" sz="2000" dirty="0">
              <a:effectLst/>
            </a:endParaRPr>
          </a:p>
          <a:p>
            <a:endParaRPr lang="en-US" sz="1600" dirty="0"/>
          </a:p>
          <a:p>
            <a:endParaRPr lang="en-US" sz="1600" dirty="0">
              <a:effectLst/>
            </a:endParaRPr>
          </a:p>
          <a:p>
            <a:endParaRPr lang="en-US" sz="1600" dirty="0">
              <a:solidFill>
                <a:srgbClr val="FFFFFF"/>
              </a:solidFill>
            </a:endParaRPr>
          </a:p>
          <a:p>
            <a:pPr marL="0" indent="0">
              <a:buNone/>
            </a:pPr>
            <a:endParaRPr lang="en-US" sz="1600" dirty="0">
              <a:solidFill>
                <a:schemeClr val="accent4">
                  <a:lumMod val="75000"/>
                </a:schemeClr>
              </a:solidFill>
            </a:endParaRPr>
          </a:p>
        </p:txBody>
      </p:sp>
      <p:pic>
        <p:nvPicPr>
          <p:cNvPr id="2050" name="Picture 2">
            <a:extLst>
              <a:ext uri="{FF2B5EF4-FFF2-40B4-BE49-F238E27FC236}">
                <a16:creationId xmlns:a16="http://schemas.microsoft.com/office/drawing/2014/main" id="{75DD7AB2-D7FD-4416-947D-527F96E0F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2627" y="5841933"/>
            <a:ext cx="1713906" cy="72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654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41BB-CAED-DE34-87E0-05D8433269B3}"/>
              </a:ext>
            </a:extLst>
          </p:cNvPr>
          <p:cNvSpPr>
            <a:spLocks noGrp="1"/>
          </p:cNvSpPr>
          <p:nvPr>
            <p:ph type="title"/>
          </p:nvPr>
        </p:nvSpPr>
        <p:spPr>
          <a:xfrm>
            <a:off x="3564841" y="104884"/>
            <a:ext cx="8046929" cy="1325563"/>
          </a:xfrm>
        </p:spPr>
        <p:txBody>
          <a:bodyPr>
            <a:normAutofit/>
          </a:bodyPr>
          <a:lstStyle/>
          <a:p>
            <a:r>
              <a:rPr lang="en-US" sz="5400" b="1">
                <a:latin typeface="Open Sans" panose="020B0606030504020204" pitchFamily="34" charset="0"/>
                <a:cs typeface="Open Sans" panose="020B0606030504020204" pitchFamily="34" charset="0"/>
              </a:rPr>
              <a:t>Big “I” Programs</a:t>
            </a:r>
          </a:p>
        </p:txBody>
      </p:sp>
      <p:sp>
        <p:nvSpPr>
          <p:cNvPr id="3" name="Content Placeholder 2">
            <a:extLst>
              <a:ext uri="{FF2B5EF4-FFF2-40B4-BE49-F238E27FC236}">
                <a16:creationId xmlns:a16="http://schemas.microsoft.com/office/drawing/2014/main" id="{A86237F8-ED5D-677A-8344-203D64ECDF29}"/>
              </a:ext>
            </a:extLst>
          </p:cNvPr>
          <p:cNvSpPr>
            <a:spLocks noGrp="1"/>
          </p:cNvSpPr>
          <p:nvPr>
            <p:ph idx="1"/>
          </p:nvPr>
        </p:nvSpPr>
        <p:spPr>
          <a:xfrm>
            <a:off x="2851842" y="1216922"/>
            <a:ext cx="9053466" cy="5536194"/>
          </a:xfrm>
        </p:spPr>
        <p:txBody>
          <a:bodyPr>
            <a:normAutofit fontScale="92500" lnSpcReduction="20000"/>
          </a:bodyPr>
          <a:lstStyle/>
          <a:p>
            <a:pPr algn="l">
              <a:lnSpc>
                <a:spcPct val="120000"/>
              </a:lnSpc>
            </a:pPr>
            <a:r>
              <a:rPr lang="en-US" sz="2700" b="1" dirty="0"/>
              <a:t>Invest</a:t>
            </a:r>
            <a:r>
              <a:rPr lang="en-US" sz="2700" dirty="0"/>
              <a:t>: Educational foundation fostering the next generation of industry talent</a:t>
            </a:r>
          </a:p>
          <a:p>
            <a:pPr algn="l">
              <a:lnSpc>
                <a:spcPct val="120000"/>
              </a:lnSpc>
            </a:pPr>
            <a:r>
              <a:rPr lang="en-US" sz="2700" b="1" dirty="0"/>
              <a:t>Young Agents:</a:t>
            </a:r>
            <a:r>
              <a:rPr lang="en-US" sz="2700" dirty="0"/>
              <a:t> Networking and training opportunities</a:t>
            </a:r>
          </a:p>
          <a:p>
            <a:pPr algn="l">
              <a:lnSpc>
                <a:spcPct val="120000"/>
              </a:lnSpc>
            </a:pPr>
            <a:r>
              <a:rPr lang="en-US" sz="2700" b="1" dirty="0"/>
              <a:t>Diversity:</a:t>
            </a:r>
            <a:r>
              <a:rPr lang="en-US" sz="2700" dirty="0"/>
              <a:t> </a:t>
            </a:r>
            <a:r>
              <a:rPr lang="en-US" sz="2700" dirty="0">
                <a:effectLst/>
              </a:rPr>
              <a:t>Leading the way in diversity &amp; inclusion with agents</a:t>
            </a:r>
          </a:p>
          <a:p>
            <a:pPr algn="l">
              <a:lnSpc>
                <a:spcPct val="120000"/>
              </a:lnSpc>
            </a:pPr>
            <a:r>
              <a:rPr lang="en-US" sz="2700" b="1" dirty="0"/>
              <a:t>Big “I” Hires:</a:t>
            </a:r>
            <a:r>
              <a:rPr lang="en-US" sz="2700" dirty="0"/>
              <a:t> </a:t>
            </a:r>
            <a:r>
              <a:rPr lang="en-US" sz="2700" dirty="0">
                <a:effectLst/>
              </a:rPr>
              <a:t>The industry-leading recruitment, retention and HR resource</a:t>
            </a:r>
          </a:p>
          <a:p>
            <a:pPr algn="l">
              <a:lnSpc>
                <a:spcPct val="120000"/>
              </a:lnSpc>
            </a:pPr>
            <a:r>
              <a:rPr lang="en-US" sz="2700" b="1" dirty="0"/>
              <a:t>Best Practices Program</a:t>
            </a:r>
            <a:r>
              <a:rPr lang="en-US" sz="2700" dirty="0"/>
              <a:t>: R</a:t>
            </a:r>
            <a:r>
              <a:rPr lang="en-US" sz="2700" dirty="0">
                <a:effectLst/>
              </a:rPr>
              <a:t>eal-life benchmarking and formulas for agencies of all sizes </a:t>
            </a:r>
            <a:endParaRPr lang="en-US" sz="2700" dirty="0"/>
          </a:p>
          <a:p>
            <a:pPr algn="l">
              <a:lnSpc>
                <a:spcPct val="120000"/>
              </a:lnSpc>
            </a:pPr>
            <a:r>
              <a:rPr lang="en-US" sz="2700" b="1" dirty="0"/>
              <a:t>Big “I” E&amp;O: </a:t>
            </a:r>
            <a:r>
              <a:rPr lang="en-US" sz="2700" dirty="0"/>
              <a:t>Your source for the best E&amp;O available to independent agencies with partner Swiss Re</a:t>
            </a:r>
          </a:p>
          <a:p>
            <a:pPr algn="l">
              <a:lnSpc>
                <a:spcPct val="120000"/>
              </a:lnSpc>
            </a:pPr>
            <a:r>
              <a:rPr lang="en-US" sz="2700" b="1" dirty="0"/>
              <a:t>Technology</a:t>
            </a:r>
            <a:r>
              <a:rPr lang="en-US" sz="2700" dirty="0"/>
              <a:t>: ACT/</a:t>
            </a:r>
            <a:r>
              <a:rPr lang="en-US" sz="2700" dirty="0" err="1"/>
              <a:t>Catalyit</a:t>
            </a:r>
            <a:r>
              <a:rPr lang="en-US" sz="2700" dirty="0"/>
              <a:t>/101 Weston Labs</a:t>
            </a:r>
          </a:p>
          <a:p>
            <a:endParaRPr lang="en-US" sz="2800" dirty="0"/>
          </a:p>
          <a:p>
            <a:endParaRPr lang="en-US" sz="2800" i="1" dirty="0"/>
          </a:p>
          <a:p>
            <a:endParaRPr lang="en-US" dirty="0"/>
          </a:p>
        </p:txBody>
      </p:sp>
    </p:spTree>
    <p:extLst>
      <p:ext uri="{BB962C8B-B14F-4D97-AF65-F5344CB8AC3E}">
        <p14:creationId xmlns:p14="http://schemas.microsoft.com/office/powerpoint/2010/main" val="34870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a:xfrm>
            <a:off x="3306869" y="169525"/>
            <a:ext cx="8046929" cy="1325563"/>
          </a:xfrm>
        </p:spPr>
        <p:txBody>
          <a:bodyPr>
            <a:normAutofit fontScale="90000"/>
          </a:bodyPr>
          <a:lstStyle/>
          <a:p>
            <a:r>
              <a:rPr lang="en-US" sz="6000">
                <a:latin typeface="Open Sans" panose="020B0606030504020204" pitchFamily="34" charset="0"/>
                <a:cs typeface="Open Sans" panose="020B0606030504020204" pitchFamily="34" charset="0"/>
              </a:rPr>
              <a:t> Other Big “I” Benefits</a:t>
            </a: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3306869" y="1495088"/>
            <a:ext cx="8046929" cy="5201992"/>
          </a:xfrm>
        </p:spPr>
        <p:txBody>
          <a:bodyPr vert="horz" lIns="91440" tIns="45720" rIns="91440" bIns="45720" rtlCol="0" anchor="t">
            <a:normAutofit fontScale="55000" lnSpcReduction="20000"/>
          </a:bodyPr>
          <a:lstStyle/>
          <a:p>
            <a:pPr>
              <a:lnSpc>
                <a:spcPct val="120000"/>
              </a:lnSpc>
            </a:pPr>
            <a:r>
              <a:rPr lang="en-US" sz="3600" spc="20">
                <a:latin typeface="Open Sans"/>
                <a:ea typeface="Open Sans"/>
                <a:cs typeface="Open Sans"/>
              </a:rPr>
              <a:t>Legal, tech and financial help when and where agents need it most.</a:t>
            </a:r>
          </a:p>
          <a:p>
            <a:pPr>
              <a:lnSpc>
                <a:spcPct val="120000"/>
              </a:lnSpc>
            </a:pPr>
            <a:r>
              <a:rPr lang="en-US" sz="3600">
                <a:latin typeface="Open Sans"/>
                <a:ea typeface="Open Sans"/>
                <a:cs typeface="Open Sans"/>
              </a:rPr>
              <a:t>Company appointment contract reviews from the Big “I” in-house legal team.</a:t>
            </a:r>
          </a:p>
          <a:p>
            <a:pPr>
              <a:lnSpc>
                <a:spcPct val="120000"/>
              </a:lnSpc>
            </a:pPr>
            <a:r>
              <a:rPr lang="en-US" sz="3600">
                <a:effectLst/>
                <a:latin typeface="Open Sans"/>
                <a:ea typeface="Open Sans"/>
                <a:cs typeface="Open Sans"/>
              </a:rPr>
              <a:t>Massive data and technology upgrade: </a:t>
            </a:r>
            <a:r>
              <a:rPr lang="en-US" sz="3600">
                <a:latin typeface="Open Sans"/>
                <a:ea typeface="Open Sans"/>
                <a:cs typeface="Open Sans"/>
              </a:rPr>
              <a:t>New</a:t>
            </a:r>
            <a:r>
              <a:rPr lang="en-US" sz="3600">
                <a:effectLst/>
                <a:latin typeface="Open Sans"/>
                <a:ea typeface="Open Sans"/>
                <a:cs typeface="Open Sans"/>
              </a:rPr>
              <a:t> robust association management system (AMS) </a:t>
            </a:r>
            <a:r>
              <a:rPr lang="en-US" sz="3600">
                <a:latin typeface="Open Sans"/>
                <a:ea typeface="Open Sans"/>
                <a:cs typeface="Open Sans"/>
              </a:rPr>
              <a:t>integrating</a:t>
            </a:r>
            <a:r>
              <a:rPr lang="en-US" sz="3600">
                <a:effectLst/>
                <a:latin typeface="Open Sans"/>
                <a:ea typeface="Open Sans"/>
                <a:cs typeface="Open Sans"/>
              </a:rPr>
              <a:t> with a new content management system (CMS) and website platform at national. </a:t>
            </a:r>
            <a:r>
              <a:rPr lang="en-US" sz="3600">
                <a:latin typeface="Open Sans"/>
                <a:ea typeface="Open Sans"/>
                <a:cs typeface="Open Sans"/>
              </a:rPr>
              <a:t>Op</a:t>
            </a:r>
            <a:r>
              <a:rPr lang="en-US" sz="3600">
                <a:effectLst/>
                <a:latin typeface="Open Sans"/>
                <a:ea typeface="Open Sans"/>
                <a:cs typeface="Open Sans"/>
              </a:rPr>
              <a:t>portunities for state integrations/upgrades. </a:t>
            </a:r>
            <a:r>
              <a:rPr lang="en-US" sz="3600" b="1">
                <a:effectLst/>
                <a:latin typeface="Open Sans"/>
                <a:ea typeface="Open Sans"/>
                <a:cs typeface="Open Sans"/>
              </a:rPr>
              <a:t>For members: better data, targeted communications, easy-to–find resources.</a:t>
            </a:r>
          </a:p>
          <a:p>
            <a:pPr>
              <a:lnSpc>
                <a:spcPct val="120000"/>
              </a:lnSpc>
            </a:pPr>
            <a:r>
              <a:rPr lang="en-US" sz="3600">
                <a:latin typeface="Open Sans"/>
                <a:ea typeface="Open Sans"/>
                <a:cs typeface="Open Sans"/>
              </a:rPr>
              <a:t>Bobby Salmon Big "I" Relief Fund—assisting member agencies in their greatest time of need after disasters and other crises.</a:t>
            </a:r>
          </a:p>
          <a:p>
            <a:pPr>
              <a:lnSpc>
                <a:spcPct val="120000"/>
              </a:lnSpc>
            </a:pPr>
            <a:r>
              <a:rPr lang="en-US" sz="3600" err="1">
                <a:latin typeface="Open Sans"/>
                <a:ea typeface="Open Sans"/>
                <a:cs typeface="Open Sans"/>
              </a:rPr>
              <a:t>InsurBanc</a:t>
            </a:r>
            <a:r>
              <a:rPr lang="en-US" sz="3600">
                <a:latin typeface="Open Sans"/>
                <a:ea typeface="Open Sans"/>
                <a:cs typeface="Open Sans"/>
              </a:rPr>
              <a:t>: Created by and for independent agencies for range of financial needs.</a:t>
            </a:r>
          </a:p>
          <a:p>
            <a:endParaRPr lang="en-US" sz="3500"/>
          </a:p>
          <a:p>
            <a:endParaRPr lang="en-US" sz="2400">
              <a:solidFill>
                <a:schemeClr val="accent4">
                  <a:lumMod val="75000"/>
                </a:schemeClr>
              </a:solidFill>
            </a:endParaRPr>
          </a:p>
        </p:txBody>
      </p:sp>
    </p:spTree>
    <p:extLst>
      <p:ext uri="{BB962C8B-B14F-4D97-AF65-F5344CB8AC3E}">
        <p14:creationId xmlns:p14="http://schemas.microsoft.com/office/powerpoint/2010/main" val="167464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p:txBody>
          <a:bodyPr>
            <a:normAutofit/>
          </a:bodyPr>
          <a:lstStyle/>
          <a:p>
            <a:r>
              <a:rPr lang="en-US" sz="4800">
                <a:latin typeface="Open Sans"/>
                <a:ea typeface="Open Sans"/>
                <a:cs typeface="Open Sans"/>
              </a:rPr>
              <a:t>Advocacy/Govt Affairs</a:t>
            </a: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3306870" y="1825624"/>
            <a:ext cx="8046929" cy="4862851"/>
          </a:xfrm>
        </p:spPr>
        <p:txBody>
          <a:bodyPr vert="horz" lIns="91440" tIns="45720" rIns="91440" bIns="45720" rtlCol="0" anchor="t">
            <a:noAutofit/>
          </a:bodyPr>
          <a:lstStyle/>
          <a:p>
            <a:pPr>
              <a:lnSpc>
                <a:spcPct val="100000"/>
              </a:lnSpc>
              <a:spcBef>
                <a:spcPts val="1400"/>
              </a:spcBef>
            </a:pPr>
            <a:r>
              <a:rPr lang="en-US" sz="2000">
                <a:effectLst/>
                <a:latin typeface="Open Sans"/>
                <a:ea typeface="Open Sans"/>
                <a:cs typeface="Open Sans"/>
              </a:rPr>
              <a:t>The industry’s most powerful and respected advocate in federal government affairs. </a:t>
            </a:r>
            <a:endParaRPr lang="en-US" sz="2000">
              <a:latin typeface="Open Sans"/>
              <a:ea typeface="Open Sans"/>
              <a:cs typeface="Open Sans"/>
            </a:endParaRPr>
          </a:p>
          <a:p>
            <a:pPr>
              <a:lnSpc>
                <a:spcPct val="100000"/>
              </a:lnSpc>
              <a:spcBef>
                <a:spcPts val="1400"/>
              </a:spcBef>
            </a:pPr>
            <a:r>
              <a:rPr lang="en-US" sz="2000">
                <a:latin typeface="Open Sans"/>
                <a:ea typeface="Open Sans"/>
                <a:cs typeface="Open Sans"/>
              </a:rPr>
              <a:t>Big “I” team r</a:t>
            </a:r>
            <a:r>
              <a:rPr lang="en-US" sz="2000">
                <a:effectLst/>
                <a:latin typeface="Open Sans"/>
                <a:ea typeface="Open Sans"/>
                <a:cs typeface="Open Sans"/>
              </a:rPr>
              <a:t>ecognized annually by </a:t>
            </a:r>
            <a:r>
              <a:rPr lang="en-US" sz="2000">
                <a:latin typeface="Open Sans"/>
                <a:ea typeface="Open Sans"/>
                <a:cs typeface="Open Sans"/>
              </a:rPr>
              <a:t>The Hill newspaper as “Top Lobbyists” in DC.</a:t>
            </a:r>
            <a:endParaRPr lang="en-US" sz="2000">
              <a:effectLst/>
              <a:latin typeface="Open Sans"/>
              <a:ea typeface="Open Sans"/>
              <a:cs typeface="Open Sans"/>
            </a:endParaRPr>
          </a:p>
          <a:p>
            <a:pPr>
              <a:lnSpc>
                <a:spcPct val="100000"/>
              </a:lnSpc>
              <a:spcBef>
                <a:spcPts val="1400"/>
              </a:spcBef>
            </a:pPr>
            <a:r>
              <a:rPr lang="en-US" sz="2000">
                <a:latin typeface="Open Sans"/>
                <a:ea typeface="Open Sans"/>
                <a:cs typeface="Open Sans"/>
              </a:rPr>
              <a:t>Support for state government affairs in state capitals and representing independent agents with NAIC and NCOIL.</a:t>
            </a:r>
          </a:p>
          <a:p>
            <a:pPr>
              <a:lnSpc>
                <a:spcPct val="100000"/>
              </a:lnSpc>
              <a:spcBef>
                <a:spcPts val="1400"/>
              </a:spcBef>
            </a:pPr>
            <a:r>
              <a:rPr lang="en-US" sz="2000"/>
              <a:t>The Big “I” is the </a:t>
            </a:r>
            <a:r>
              <a:rPr lang="en-US" sz="2000" u="sng"/>
              <a:t>only</a:t>
            </a:r>
            <a:r>
              <a:rPr lang="en-US" sz="2000"/>
              <a:t> industry trade association that has boots on the ground in every state capital, every state legislative district, and every congressional district.</a:t>
            </a:r>
            <a:endParaRPr lang="en-US" sz="2000">
              <a:latin typeface="Open Sans"/>
              <a:ea typeface="Open Sans"/>
              <a:cs typeface="Open Sans"/>
            </a:endParaRPr>
          </a:p>
          <a:p>
            <a:pPr>
              <a:lnSpc>
                <a:spcPct val="100000"/>
              </a:lnSpc>
              <a:spcBef>
                <a:spcPts val="1400"/>
              </a:spcBef>
            </a:pPr>
            <a:r>
              <a:rPr lang="en-US" sz="2000">
                <a:latin typeface="Open Sans"/>
                <a:ea typeface="Open Sans"/>
                <a:cs typeface="Open Sans"/>
              </a:rPr>
              <a:t>Advocacy with carriers, regulators, critical vendors, ISO, ACORD</a:t>
            </a:r>
            <a:r>
              <a:rPr lang="en-US" sz="2000">
                <a:effectLst/>
                <a:latin typeface="Open Sans"/>
                <a:ea typeface="Open Sans"/>
                <a:cs typeface="Open Sans"/>
              </a:rPr>
              <a:t> and others.</a:t>
            </a:r>
          </a:p>
          <a:p>
            <a:pPr marL="0" indent="0">
              <a:buNone/>
            </a:pPr>
            <a:endParaRPr lang="en-US"/>
          </a:p>
          <a:p>
            <a:endParaRPr lang="en-US" sz="2600">
              <a:effectLst/>
            </a:endParaRPr>
          </a:p>
          <a:p>
            <a:endParaRPr lang="en-US" sz="2400"/>
          </a:p>
          <a:p>
            <a:endParaRPr lang="en-US" sz="2400">
              <a:effectLst/>
            </a:endParaRPr>
          </a:p>
          <a:p>
            <a:endParaRPr lang="en-US" sz="2400">
              <a:solidFill>
                <a:schemeClr val="accent4">
                  <a:lumMod val="75000"/>
                </a:schemeClr>
              </a:solidFill>
            </a:endParaRPr>
          </a:p>
        </p:txBody>
      </p:sp>
    </p:spTree>
    <p:extLst>
      <p:ext uri="{BB962C8B-B14F-4D97-AF65-F5344CB8AC3E}">
        <p14:creationId xmlns:p14="http://schemas.microsoft.com/office/powerpoint/2010/main" val="203890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31BF-3271-4C55-9179-A52C8FD82CD7}"/>
              </a:ext>
            </a:extLst>
          </p:cNvPr>
          <p:cNvSpPr>
            <a:spLocks noGrp="1"/>
          </p:cNvSpPr>
          <p:nvPr>
            <p:ph type="title"/>
          </p:nvPr>
        </p:nvSpPr>
        <p:spPr>
          <a:xfrm>
            <a:off x="3306869" y="169525"/>
            <a:ext cx="8046929" cy="1325563"/>
          </a:xfrm>
        </p:spPr>
        <p:txBody>
          <a:bodyPr>
            <a:normAutofit/>
          </a:bodyPr>
          <a:lstStyle/>
          <a:p>
            <a:r>
              <a:rPr lang="en-US" sz="6000">
                <a:latin typeface="Open Sans" panose="020B0606030504020204" pitchFamily="34" charset="0"/>
                <a:cs typeface="Open Sans" panose="020B0606030504020204" pitchFamily="34" charset="0"/>
              </a:rPr>
              <a:t>Communications</a:t>
            </a:r>
          </a:p>
        </p:txBody>
      </p:sp>
      <p:sp>
        <p:nvSpPr>
          <p:cNvPr id="3" name="Content Placeholder 2">
            <a:extLst>
              <a:ext uri="{FF2B5EF4-FFF2-40B4-BE49-F238E27FC236}">
                <a16:creationId xmlns:a16="http://schemas.microsoft.com/office/drawing/2014/main" id="{9351C6C2-8825-4557-A6E5-92CCA95BAF43}"/>
              </a:ext>
            </a:extLst>
          </p:cNvPr>
          <p:cNvSpPr>
            <a:spLocks noGrp="1"/>
          </p:cNvSpPr>
          <p:nvPr>
            <p:ph idx="1"/>
          </p:nvPr>
        </p:nvSpPr>
        <p:spPr>
          <a:xfrm>
            <a:off x="3306870" y="1495088"/>
            <a:ext cx="8046929" cy="5342560"/>
          </a:xfrm>
        </p:spPr>
        <p:txBody>
          <a:bodyPr vert="horz" lIns="91440" tIns="45720" rIns="91440" bIns="45720" rtlCol="0" anchor="t">
            <a:normAutofit fontScale="55000" lnSpcReduction="20000"/>
          </a:bodyPr>
          <a:lstStyle/>
          <a:p>
            <a:r>
              <a:rPr lang="en-US" sz="5800">
                <a:solidFill>
                  <a:schemeClr val="accent1">
                    <a:lumMod val="75000"/>
                  </a:schemeClr>
                </a:solidFill>
                <a:latin typeface="Open Sans"/>
                <a:ea typeface="Open Sans"/>
                <a:cs typeface="Open Sans"/>
              </a:rPr>
              <a:t>Keeping you on top of industry and association news to help your agency thrive.</a:t>
            </a:r>
          </a:p>
          <a:p>
            <a:endParaRPr lang="en-US" sz="3200">
              <a:solidFill>
                <a:schemeClr val="accent1">
                  <a:lumMod val="75000"/>
                </a:schemeClr>
              </a:solidFill>
            </a:endParaRPr>
          </a:p>
          <a:p>
            <a:r>
              <a:rPr lang="en-US" sz="4000">
                <a:latin typeface="Open Sans"/>
                <a:ea typeface="Open Sans"/>
                <a:cs typeface="Open Sans"/>
              </a:rPr>
              <a:t>Award-winning monthly magazine, </a:t>
            </a:r>
            <a:r>
              <a:rPr lang="en-US" sz="4000" i="1">
                <a:latin typeface="Open Sans"/>
                <a:ea typeface="Open Sans"/>
                <a:cs typeface="Open Sans"/>
              </a:rPr>
              <a:t>Independent Agent.</a:t>
            </a:r>
          </a:p>
          <a:p>
            <a:endParaRPr lang="en-US" sz="4000"/>
          </a:p>
          <a:p>
            <a:r>
              <a:rPr lang="en-US" sz="4000">
                <a:latin typeface="Open Sans"/>
                <a:ea typeface="Open Sans"/>
                <a:cs typeface="Open Sans"/>
              </a:rPr>
              <a:t>Weekly e-newsletters on markets trends, new products, industry headlines &amp; association announcements.</a:t>
            </a:r>
          </a:p>
          <a:p>
            <a:pPr marL="0" indent="0">
              <a:buNone/>
            </a:pPr>
            <a:endParaRPr lang="en-US" sz="4000"/>
          </a:p>
          <a:p>
            <a:r>
              <a:rPr lang="en-US" sz="4000">
                <a:latin typeface="Open Sans"/>
                <a:ea typeface="Open Sans"/>
                <a:cs typeface="Open Sans"/>
              </a:rPr>
              <a:t>Popular Agency Nation Radio podcasts -- including award-winning hard market </a:t>
            </a:r>
            <a:r>
              <a:rPr lang="en-US" sz="4000" b="1">
                <a:latin typeface="Open Sans"/>
                <a:ea typeface="Open Sans"/>
                <a:cs typeface="Open Sans"/>
              </a:rPr>
              <a:t>bonus </a:t>
            </a:r>
            <a:r>
              <a:rPr lang="en-US" sz="4000">
                <a:latin typeface="Open Sans"/>
                <a:ea typeface="Open Sans"/>
                <a:cs typeface="Open Sans"/>
              </a:rPr>
              <a:t>series produced by and for young agents ...and new series on AI. </a:t>
            </a:r>
            <a:endParaRPr lang="en-US" sz="4000"/>
          </a:p>
          <a:p>
            <a:endParaRPr lang="en-US" sz="4000">
              <a:effectLst/>
            </a:endParaRPr>
          </a:p>
          <a:p>
            <a:r>
              <a:rPr lang="en-US" sz="4000" b="1">
                <a:latin typeface="Open Sans"/>
                <a:ea typeface="Open Sans"/>
                <a:cs typeface="Open Sans"/>
              </a:rPr>
              <a:t>All new websites:</a:t>
            </a:r>
            <a:r>
              <a:rPr lang="en-US" sz="4000">
                <a:latin typeface="Open Sans"/>
                <a:ea typeface="Open Sans"/>
                <a:cs typeface="Open Sans"/>
              </a:rPr>
              <a:t> independentagent.com and iamagazine.com </a:t>
            </a:r>
            <a:endParaRPr lang="en-US" sz="4000">
              <a:effectLst/>
              <a:latin typeface="Open Sans"/>
              <a:ea typeface="Open Sans"/>
              <a:cs typeface="Open Sans"/>
            </a:endParaRPr>
          </a:p>
          <a:p>
            <a:endParaRPr lang="en-US" sz="2400">
              <a:solidFill>
                <a:schemeClr val="accent4">
                  <a:lumMod val="75000"/>
                </a:schemeClr>
              </a:solidFill>
            </a:endParaRPr>
          </a:p>
        </p:txBody>
      </p:sp>
    </p:spTree>
    <p:extLst>
      <p:ext uri="{BB962C8B-B14F-4D97-AF65-F5344CB8AC3E}">
        <p14:creationId xmlns:p14="http://schemas.microsoft.com/office/powerpoint/2010/main" val="2589093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09CB-1FB7-3FE3-B829-017CA2DA1C3B}"/>
              </a:ext>
            </a:extLst>
          </p:cNvPr>
          <p:cNvSpPr>
            <a:spLocks noGrp="1"/>
          </p:cNvSpPr>
          <p:nvPr>
            <p:ph type="title"/>
          </p:nvPr>
        </p:nvSpPr>
        <p:spPr>
          <a:xfrm>
            <a:off x="500743" y="365125"/>
            <a:ext cx="10853057" cy="1325563"/>
          </a:xfrm>
        </p:spPr>
        <p:txBody>
          <a:bodyPr>
            <a:normAutofit fontScale="90000"/>
          </a:bodyPr>
          <a:lstStyle/>
          <a:p>
            <a:r>
              <a:rPr lang="en-US" sz="4000">
                <a:latin typeface="Open Sans" panose="020B0606030504020204" pitchFamily="34" charset="0"/>
                <a:cs typeface="Open Sans" panose="020B0606030504020204" pitchFamily="34" charset="0"/>
              </a:rPr>
              <a:t>New Big “I” Websites </a:t>
            </a:r>
            <a:br>
              <a:rPr lang="en-US" sz="3200">
                <a:latin typeface="Open Sans" panose="020B0606030504020204" pitchFamily="34" charset="0"/>
                <a:cs typeface="Open Sans" panose="020B0606030504020204" pitchFamily="34" charset="0"/>
              </a:rPr>
            </a:br>
            <a:br>
              <a:rPr lang="en-US" sz="3200">
                <a:latin typeface="Open Sans" panose="020B0606030504020204" pitchFamily="34" charset="0"/>
                <a:cs typeface="Open Sans" panose="020B0606030504020204" pitchFamily="34" charset="0"/>
              </a:rPr>
            </a:br>
            <a:r>
              <a:rPr lang="en-US" sz="2200" b="0">
                <a:latin typeface="Open Sans" panose="020B0606030504020204" pitchFamily="34" charset="0"/>
                <a:cs typeface="Open Sans" panose="020B0606030504020204" pitchFamily="34" charset="0"/>
              </a:rPr>
              <a:t>Easier navigation   </a:t>
            </a:r>
            <a:r>
              <a:rPr lang="en-US" sz="2200">
                <a:latin typeface="Open Sans" panose="020B0606030504020204" pitchFamily="34" charset="0"/>
                <a:cs typeface="Open Sans" panose="020B0606030504020204" pitchFamily="34" charset="0"/>
              </a:rPr>
              <a:t> |    </a:t>
            </a:r>
            <a:r>
              <a:rPr lang="en-US" sz="2200" b="0">
                <a:latin typeface="Open Sans" panose="020B0606030504020204" pitchFamily="34" charset="0"/>
                <a:cs typeface="Open Sans" panose="020B0606030504020204" pitchFamily="34" charset="0"/>
              </a:rPr>
              <a:t>Modern design  </a:t>
            </a:r>
            <a:r>
              <a:rPr lang="en-US" sz="2200">
                <a:latin typeface="Open Sans" panose="020B0606030504020204" pitchFamily="34" charset="0"/>
                <a:cs typeface="Open Sans" panose="020B0606030504020204" pitchFamily="34" charset="0"/>
              </a:rPr>
              <a:t>| </a:t>
            </a:r>
            <a:r>
              <a:rPr lang="en-US" sz="2200" b="0">
                <a:latin typeface="Open Sans" panose="020B0606030504020204" pitchFamily="34" charset="0"/>
                <a:cs typeface="Open Sans" panose="020B0606030504020204" pitchFamily="34" charset="0"/>
              </a:rPr>
              <a:t> Related content links </a:t>
            </a:r>
            <a:r>
              <a:rPr lang="en-US" sz="2200">
                <a:latin typeface="Open Sans" panose="020B0606030504020204" pitchFamily="34" charset="0"/>
                <a:cs typeface="Open Sans" panose="020B0606030504020204" pitchFamily="34" charset="0"/>
              </a:rPr>
              <a:t> |   </a:t>
            </a:r>
            <a:r>
              <a:rPr lang="en-US" sz="2200" b="0">
                <a:latin typeface="Open Sans" panose="020B0606030504020204" pitchFamily="34" charset="0"/>
                <a:cs typeface="Open Sans" panose="020B0606030504020204" pitchFamily="34" charset="0"/>
              </a:rPr>
              <a:t>Better user experience</a:t>
            </a:r>
            <a:br>
              <a:rPr lang="en-US" sz="2000" b="0">
                <a:latin typeface="Open Sans" panose="020B0606030504020204" pitchFamily="34" charset="0"/>
                <a:cs typeface="Open Sans" panose="020B0606030504020204" pitchFamily="34" charset="0"/>
              </a:rPr>
            </a:br>
            <a:endParaRPr lang="en-US" sz="2000" b="0">
              <a:latin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3EB097D-6660-B5E9-DC07-D52958A0247A}"/>
              </a:ext>
            </a:extLst>
          </p:cNvPr>
          <p:cNvSpPr>
            <a:spLocks noGrp="1"/>
          </p:cNvSpPr>
          <p:nvPr>
            <p:ph sz="half" idx="1"/>
          </p:nvPr>
        </p:nvSpPr>
        <p:spPr/>
        <p:txBody>
          <a:bodyPr/>
          <a:lstStyle/>
          <a:p>
            <a:r>
              <a:rPr lang="en-US" b="1"/>
              <a:t>independentagent.com</a:t>
            </a:r>
          </a:p>
          <a:p>
            <a:endParaRPr lang="en-US"/>
          </a:p>
        </p:txBody>
      </p:sp>
      <p:sp>
        <p:nvSpPr>
          <p:cNvPr id="4" name="Content Placeholder 3">
            <a:extLst>
              <a:ext uri="{FF2B5EF4-FFF2-40B4-BE49-F238E27FC236}">
                <a16:creationId xmlns:a16="http://schemas.microsoft.com/office/drawing/2014/main" id="{221BFFBB-A94D-A1EC-C455-EFCF265C902C}"/>
              </a:ext>
            </a:extLst>
          </p:cNvPr>
          <p:cNvSpPr>
            <a:spLocks noGrp="1"/>
          </p:cNvSpPr>
          <p:nvPr>
            <p:ph sz="half" idx="2"/>
          </p:nvPr>
        </p:nvSpPr>
        <p:spPr/>
        <p:txBody>
          <a:bodyPr/>
          <a:lstStyle/>
          <a:p>
            <a:r>
              <a:rPr lang="en-US" b="1"/>
              <a:t>iamagazine.com</a:t>
            </a:r>
          </a:p>
          <a:p>
            <a:pPr marL="0" indent="0">
              <a:buNone/>
            </a:pPr>
            <a:endParaRPr lang="en-US"/>
          </a:p>
        </p:txBody>
      </p:sp>
      <p:pic>
        <p:nvPicPr>
          <p:cNvPr id="6" name="Picture 5">
            <a:extLst>
              <a:ext uri="{FF2B5EF4-FFF2-40B4-BE49-F238E27FC236}">
                <a16:creationId xmlns:a16="http://schemas.microsoft.com/office/drawing/2014/main" id="{B774291C-5F91-9059-1A47-DA13CA199580}"/>
              </a:ext>
            </a:extLst>
          </p:cNvPr>
          <p:cNvPicPr>
            <a:picLocks noChangeAspect="1"/>
          </p:cNvPicPr>
          <p:nvPr/>
        </p:nvPicPr>
        <p:blipFill>
          <a:blip r:embed="rId2"/>
          <a:srcRect/>
          <a:stretch/>
        </p:blipFill>
        <p:spPr>
          <a:xfrm>
            <a:off x="326176" y="2952761"/>
            <a:ext cx="5846026" cy="2711110"/>
          </a:xfrm>
          <a:prstGeom prst="rect">
            <a:avLst/>
          </a:prstGeom>
        </p:spPr>
      </p:pic>
      <p:pic>
        <p:nvPicPr>
          <p:cNvPr id="8" name="Picture 7">
            <a:extLst>
              <a:ext uri="{FF2B5EF4-FFF2-40B4-BE49-F238E27FC236}">
                <a16:creationId xmlns:a16="http://schemas.microsoft.com/office/drawing/2014/main" id="{A0DD6C30-3805-E6D7-3514-011EC3DCF306}"/>
              </a:ext>
            </a:extLst>
          </p:cNvPr>
          <p:cNvPicPr>
            <a:picLocks noChangeAspect="1"/>
          </p:cNvPicPr>
          <p:nvPr/>
        </p:nvPicPr>
        <p:blipFill>
          <a:blip r:embed="rId3"/>
          <a:stretch>
            <a:fillRect/>
          </a:stretch>
        </p:blipFill>
        <p:spPr>
          <a:xfrm>
            <a:off x="6385143" y="2407947"/>
            <a:ext cx="5222749" cy="2447082"/>
          </a:xfrm>
          <a:prstGeom prst="rect">
            <a:avLst/>
          </a:prstGeom>
        </p:spPr>
      </p:pic>
    </p:spTree>
    <p:extLst>
      <p:ext uri="{BB962C8B-B14F-4D97-AF65-F5344CB8AC3E}">
        <p14:creationId xmlns:p14="http://schemas.microsoft.com/office/powerpoint/2010/main" val="1727611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DB4D507D-E4C9-4F4B-877A-D0C6EB883E5A}"/>
              </a:ext>
            </a:extLst>
          </p:cNvPr>
          <p:cNvSpPr txBox="1">
            <a:spLocks/>
          </p:cNvSpPr>
          <p:nvPr/>
        </p:nvSpPr>
        <p:spPr>
          <a:xfrm>
            <a:off x="8803481" y="2008682"/>
            <a:ext cx="2799557" cy="3684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a:solidFill>
                  <a:srgbClr val="62A5DD"/>
                </a:solidFill>
              </a:rPr>
              <a:t>Digital Edition</a:t>
            </a:r>
          </a:p>
          <a:p>
            <a:pPr lvl="0"/>
            <a:r>
              <a:rPr lang="en-US" sz="1800"/>
              <a:t>Easy to read</a:t>
            </a:r>
          </a:p>
          <a:p>
            <a:pPr lvl="0"/>
            <a:r>
              <a:rPr lang="en-US" sz="1800"/>
              <a:t>Mobile- and tablet-friendly</a:t>
            </a:r>
          </a:p>
          <a:p>
            <a:pPr lvl="0"/>
            <a:r>
              <a:rPr lang="en-US" sz="1800"/>
              <a:t>New ad/sponsor opportunities</a:t>
            </a:r>
          </a:p>
          <a:p>
            <a:pPr lvl="0"/>
            <a:r>
              <a:rPr lang="en-US" sz="1800"/>
              <a:t>Improved keyword search function</a:t>
            </a:r>
          </a:p>
        </p:txBody>
      </p:sp>
      <p:pic>
        <p:nvPicPr>
          <p:cNvPr id="9" name="Picture 8">
            <a:extLst>
              <a:ext uri="{FF2B5EF4-FFF2-40B4-BE49-F238E27FC236}">
                <a16:creationId xmlns:a16="http://schemas.microsoft.com/office/drawing/2014/main" id="{B10C203E-F90F-46F0-A02C-CD5EE93717E9}"/>
              </a:ext>
            </a:extLst>
          </p:cNvPr>
          <p:cNvPicPr>
            <a:picLocks noChangeAspect="1"/>
          </p:cNvPicPr>
          <p:nvPr/>
        </p:nvPicPr>
        <p:blipFill>
          <a:blip r:embed="rId3"/>
          <a:stretch>
            <a:fillRect/>
          </a:stretch>
        </p:blipFill>
        <p:spPr>
          <a:xfrm>
            <a:off x="386377" y="5676949"/>
            <a:ext cx="4155758" cy="207127"/>
          </a:xfrm>
          <a:prstGeom prst="rect">
            <a:avLst/>
          </a:prstGeom>
        </p:spPr>
      </p:pic>
      <p:sp>
        <p:nvSpPr>
          <p:cNvPr id="5" name="Title 4">
            <a:extLst>
              <a:ext uri="{FF2B5EF4-FFF2-40B4-BE49-F238E27FC236}">
                <a16:creationId xmlns:a16="http://schemas.microsoft.com/office/drawing/2014/main" id="{32BE5EED-D153-4BD4-831E-468509A3B3AB}"/>
              </a:ext>
            </a:extLst>
          </p:cNvPr>
          <p:cNvSpPr>
            <a:spLocks noGrp="1"/>
          </p:cNvSpPr>
          <p:nvPr>
            <p:ph type="title"/>
          </p:nvPr>
        </p:nvSpPr>
        <p:spPr>
          <a:xfrm>
            <a:off x="5850464" y="-140300"/>
            <a:ext cx="5599113" cy="1272759"/>
          </a:xfrm>
        </p:spPr>
        <p:txBody>
          <a:bodyPr>
            <a:normAutofit/>
          </a:bodyPr>
          <a:lstStyle/>
          <a:p>
            <a:pPr>
              <a:lnSpc>
                <a:spcPct val="100000"/>
              </a:lnSpc>
            </a:pPr>
            <a:r>
              <a:rPr lang="en-US" i="1">
                <a:latin typeface="Open Sans" panose="020B0606030504020204" pitchFamily="34" charset="0"/>
                <a:cs typeface="Open Sans" panose="020B0606030504020204" pitchFamily="34" charset="0"/>
              </a:rPr>
              <a:t>Independent Agent </a:t>
            </a:r>
            <a:r>
              <a:rPr lang="en-US">
                <a:latin typeface="Open Sans" panose="020B0606030504020204" pitchFamily="34" charset="0"/>
                <a:cs typeface="Open Sans" panose="020B0606030504020204" pitchFamily="34" charset="0"/>
              </a:rPr>
              <a:t>Magazine</a:t>
            </a:r>
          </a:p>
        </p:txBody>
      </p:sp>
      <p:sp>
        <p:nvSpPr>
          <p:cNvPr id="2" name="Content Placeholder 1">
            <a:extLst>
              <a:ext uri="{FF2B5EF4-FFF2-40B4-BE49-F238E27FC236}">
                <a16:creationId xmlns:a16="http://schemas.microsoft.com/office/drawing/2014/main" id="{2AE9DA38-A4F6-4CA6-81F7-B64EEC4371CD}"/>
              </a:ext>
            </a:extLst>
          </p:cNvPr>
          <p:cNvSpPr>
            <a:spLocks noGrp="1"/>
          </p:cNvSpPr>
          <p:nvPr>
            <p:ph idx="1"/>
          </p:nvPr>
        </p:nvSpPr>
        <p:spPr>
          <a:xfrm>
            <a:off x="6003926" y="2008683"/>
            <a:ext cx="2780310" cy="3684092"/>
          </a:xfrm>
        </p:spPr>
        <p:txBody>
          <a:bodyPr>
            <a:normAutofit/>
          </a:bodyPr>
          <a:lstStyle/>
          <a:p>
            <a:pPr marL="0" indent="0">
              <a:buNone/>
            </a:pPr>
            <a:r>
              <a:rPr lang="en-US" sz="2400" b="1">
                <a:solidFill>
                  <a:srgbClr val="62A5DD"/>
                </a:solidFill>
              </a:rPr>
              <a:t>Print Edition</a:t>
            </a:r>
          </a:p>
          <a:p>
            <a:r>
              <a:rPr lang="en-US" sz="1800"/>
              <a:t>Big “I” flagship publication</a:t>
            </a:r>
          </a:p>
          <a:p>
            <a:r>
              <a:rPr lang="en-US" sz="1800"/>
              <a:t>Gold standard in insurance industry news for agents</a:t>
            </a:r>
          </a:p>
          <a:p>
            <a:r>
              <a:rPr lang="en-US" sz="1800"/>
              <a:t>Circulation: 38,000</a:t>
            </a:r>
          </a:p>
          <a:p>
            <a:r>
              <a:rPr lang="en-US" sz="1800"/>
              <a:t>Winner of many business publication awards in last 3 years</a:t>
            </a:r>
          </a:p>
          <a:p>
            <a:endParaRPr lang="en-US" sz="1800"/>
          </a:p>
          <a:p>
            <a:endParaRPr lang="en-US" sz="1800"/>
          </a:p>
        </p:txBody>
      </p:sp>
      <p:pic>
        <p:nvPicPr>
          <p:cNvPr id="10" name="Picture Placeholder 9" descr="A clock on a pole&#10;&#10;Description automatically generated with medium confidence">
            <a:extLst>
              <a:ext uri="{FF2B5EF4-FFF2-40B4-BE49-F238E27FC236}">
                <a16:creationId xmlns:a16="http://schemas.microsoft.com/office/drawing/2014/main" id="{9D4684B8-7298-9B4D-94CD-A6C636553F6E}"/>
              </a:ext>
            </a:extLst>
          </p:cNvPr>
          <p:cNvPicPr>
            <a:picLocks noGrp="1" noChangeAspect="1"/>
          </p:cNvPicPr>
          <p:nvPr>
            <p:ph type="pic" idx="13"/>
          </p:nvPr>
        </p:nvPicPr>
        <p:blipFill>
          <a:blip r:embed="rId4">
            <a:extLst>
              <a:ext uri="{BEBA8EAE-BF5A-486C-A8C5-ECC9F3942E4B}">
                <a14:imgProps xmlns:a14="http://schemas.microsoft.com/office/drawing/2010/main">
                  <a14:imgLayer r:embed="rId5">
                    <a14:imgEffect>
                      <a14:saturation sat="0"/>
                    </a14:imgEffect>
                  </a14:imgLayer>
                </a14:imgProps>
              </a:ext>
            </a:extLst>
          </a:blip>
          <a:srcRect t="3542" b="3542"/>
          <a:stretch>
            <a:fillRect/>
          </a:stretch>
        </p:blipFill>
        <p:spPr/>
      </p:pic>
      <p:sp>
        <p:nvSpPr>
          <p:cNvPr id="12" name="Rectangle 11">
            <a:extLst>
              <a:ext uri="{FF2B5EF4-FFF2-40B4-BE49-F238E27FC236}">
                <a16:creationId xmlns:a16="http://schemas.microsoft.com/office/drawing/2014/main" id="{BEEA7570-B0AF-2844-B25C-5380F41356B2}"/>
              </a:ext>
            </a:extLst>
          </p:cNvPr>
          <p:cNvSpPr/>
          <p:nvPr/>
        </p:nvSpPr>
        <p:spPr>
          <a:xfrm>
            <a:off x="336884" y="348916"/>
            <a:ext cx="4555156" cy="6171805"/>
          </a:xfrm>
          <a:prstGeom prst="rect">
            <a:avLst/>
          </a:prstGeom>
          <a:solidFill>
            <a:schemeClr val="accent2">
              <a:alpha val="503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997B71E-F397-46C3-A5EB-49D22752DB4C}"/>
              </a:ext>
            </a:extLst>
          </p:cNvPr>
          <p:cNvPicPr>
            <a:picLocks noChangeAspect="1"/>
          </p:cNvPicPr>
          <p:nvPr/>
        </p:nvPicPr>
        <p:blipFill>
          <a:blip r:embed="rId6"/>
          <a:srcRect/>
          <a:stretch/>
        </p:blipFill>
        <p:spPr>
          <a:xfrm>
            <a:off x="919739" y="3429363"/>
            <a:ext cx="1517083" cy="2698387"/>
          </a:xfrm>
          <a:prstGeom prst="rect">
            <a:avLst/>
          </a:prstGeom>
        </p:spPr>
      </p:pic>
      <p:pic>
        <p:nvPicPr>
          <p:cNvPr id="4" name="Picture 3">
            <a:extLst>
              <a:ext uri="{FF2B5EF4-FFF2-40B4-BE49-F238E27FC236}">
                <a16:creationId xmlns:a16="http://schemas.microsoft.com/office/drawing/2014/main" id="{A00F41C2-3D38-B1C0-AA50-49487DD979D2}"/>
              </a:ext>
            </a:extLst>
          </p:cNvPr>
          <p:cNvPicPr>
            <a:picLocks noChangeAspect="1"/>
          </p:cNvPicPr>
          <p:nvPr/>
        </p:nvPicPr>
        <p:blipFill>
          <a:blip r:embed="rId7"/>
          <a:stretch>
            <a:fillRect/>
          </a:stretch>
        </p:blipFill>
        <p:spPr>
          <a:xfrm>
            <a:off x="2642543" y="2081925"/>
            <a:ext cx="2201436" cy="2615992"/>
          </a:xfrm>
          <a:prstGeom prst="rect">
            <a:avLst/>
          </a:prstGeom>
        </p:spPr>
      </p:pic>
      <p:pic>
        <p:nvPicPr>
          <p:cNvPr id="3" name="Picture 2" descr="March 2025">
            <a:extLst>
              <a:ext uri="{FF2B5EF4-FFF2-40B4-BE49-F238E27FC236}">
                <a16:creationId xmlns:a16="http://schemas.microsoft.com/office/drawing/2014/main" id="{CCCADE48-EA56-EBAA-CF5F-B876ACDED345}"/>
              </a:ext>
            </a:extLst>
          </p:cNvPr>
          <p:cNvPicPr>
            <a:picLocks noChangeAspect="1"/>
          </p:cNvPicPr>
          <p:nvPr/>
        </p:nvPicPr>
        <p:blipFill>
          <a:blip r:embed="rId8"/>
          <a:stretch>
            <a:fillRect/>
          </a:stretch>
        </p:blipFill>
        <p:spPr>
          <a:xfrm>
            <a:off x="2643513" y="2032220"/>
            <a:ext cx="2228591" cy="2689181"/>
          </a:xfrm>
          <a:prstGeom prst="rect">
            <a:avLst/>
          </a:prstGeom>
        </p:spPr>
      </p:pic>
      <p:pic>
        <p:nvPicPr>
          <p:cNvPr id="8" name="Picture 7" descr="A person on a cover of a magazine&#10;&#10;AI-generated content may be incorrect.">
            <a:extLst>
              <a:ext uri="{FF2B5EF4-FFF2-40B4-BE49-F238E27FC236}">
                <a16:creationId xmlns:a16="http://schemas.microsoft.com/office/drawing/2014/main" id="{D385CA2E-B413-3DC4-09B8-5D46A2EC82B1}"/>
              </a:ext>
            </a:extLst>
          </p:cNvPr>
          <p:cNvPicPr>
            <a:picLocks noChangeAspect="1"/>
          </p:cNvPicPr>
          <p:nvPr/>
        </p:nvPicPr>
        <p:blipFill>
          <a:blip r:embed="rId9"/>
          <a:stretch>
            <a:fillRect/>
          </a:stretch>
        </p:blipFill>
        <p:spPr>
          <a:xfrm>
            <a:off x="567508" y="611746"/>
            <a:ext cx="1902254" cy="2468452"/>
          </a:xfrm>
          <a:prstGeom prst="rect">
            <a:avLst/>
          </a:prstGeom>
        </p:spPr>
      </p:pic>
    </p:spTree>
    <p:extLst>
      <p:ext uri="{BB962C8B-B14F-4D97-AF65-F5344CB8AC3E}">
        <p14:creationId xmlns:p14="http://schemas.microsoft.com/office/powerpoint/2010/main" val="23730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ky, water, outdoor, tree&#10;&#10;Description automatically generated">
            <a:extLst>
              <a:ext uri="{FF2B5EF4-FFF2-40B4-BE49-F238E27FC236}">
                <a16:creationId xmlns:a16="http://schemas.microsoft.com/office/drawing/2014/main" id="{340A1981-4A53-924E-9A48-FDBA1105C216}"/>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2000"/>
                    </a14:imgEffect>
                  </a14:imgLayer>
                </a14:imgProps>
              </a:ext>
            </a:extLst>
          </a:blip>
          <a:srcRect t="7867" b="7867"/>
          <a:stretch>
            <a:fillRect/>
          </a:stretch>
        </p:blipFill>
        <p:spPr/>
      </p:pic>
      <p:sp>
        <p:nvSpPr>
          <p:cNvPr id="9" name="Rectangle 8">
            <a:extLst>
              <a:ext uri="{FF2B5EF4-FFF2-40B4-BE49-F238E27FC236}">
                <a16:creationId xmlns:a16="http://schemas.microsoft.com/office/drawing/2014/main" id="{E85B9FC6-2DC6-FC4D-A8E0-BD58FA37AAE9}"/>
              </a:ext>
            </a:extLst>
          </p:cNvPr>
          <p:cNvSpPr/>
          <p:nvPr/>
        </p:nvSpPr>
        <p:spPr>
          <a:xfrm>
            <a:off x="0"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B8ECB8D-B76D-9C4C-99E8-DDEEB7E3C089}"/>
              </a:ext>
            </a:extLst>
          </p:cNvPr>
          <p:cNvSpPr>
            <a:spLocks noGrp="1"/>
          </p:cNvSpPr>
          <p:nvPr>
            <p:ph type="ctrTitle"/>
          </p:nvPr>
        </p:nvSpPr>
        <p:spPr>
          <a:xfrm>
            <a:off x="1887254" y="2232744"/>
            <a:ext cx="8417490" cy="1528011"/>
          </a:xfrm>
        </p:spPr>
        <p:txBody>
          <a:bodyPr>
            <a:normAutofit/>
          </a:bodyPr>
          <a:lstStyle/>
          <a:p>
            <a:r>
              <a:rPr lang="en-US" sz="8000"/>
              <a:t>THANK YOU</a:t>
            </a:r>
            <a:r>
              <a:rPr lang="en-US" sz="8000">
                <a:solidFill>
                  <a:schemeClr val="accent2"/>
                </a:solidFill>
              </a:rPr>
              <a:t>.</a:t>
            </a:r>
          </a:p>
        </p:txBody>
      </p:sp>
      <p:sp>
        <p:nvSpPr>
          <p:cNvPr id="4" name="Subtitle 3">
            <a:extLst>
              <a:ext uri="{FF2B5EF4-FFF2-40B4-BE49-F238E27FC236}">
                <a16:creationId xmlns:a16="http://schemas.microsoft.com/office/drawing/2014/main" id="{39D70981-BBAA-A443-82C0-01BF1A3B35DA}"/>
              </a:ext>
            </a:extLst>
          </p:cNvPr>
          <p:cNvSpPr>
            <a:spLocks noGrp="1"/>
          </p:cNvSpPr>
          <p:nvPr>
            <p:ph type="subTitle" idx="1"/>
          </p:nvPr>
        </p:nvSpPr>
        <p:spPr>
          <a:xfrm>
            <a:off x="1887254" y="4961744"/>
            <a:ext cx="8417490" cy="1109272"/>
          </a:xfrm>
        </p:spPr>
        <p:txBody>
          <a:bodyPr/>
          <a:lstStyle/>
          <a:p>
            <a:r>
              <a:rPr lang="en-US"/>
              <a:t>The Big “I” Has Your Back </a:t>
            </a:r>
          </a:p>
        </p:txBody>
      </p:sp>
      <p:sp>
        <p:nvSpPr>
          <p:cNvPr id="10" name="Oval 9">
            <a:extLst>
              <a:ext uri="{FF2B5EF4-FFF2-40B4-BE49-F238E27FC236}">
                <a16:creationId xmlns:a16="http://schemas.microsoft.com/office/drawing/2014/main" id="{27916135-4EBA-1F4E-A600-FDB55BE97DF9}"/>
              </a:ext>
            </a:extLst>
          </p:cNvPr>
          <p:cNvSpPr/>
          <p:nvPr/>
        </p:nvSpPr>
        <p:spPr>
          <a:xfrm>
            <a:off x="5087149" y="-1008850"/>
            <a:ext cx="2017700" cy="2017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0B22AE-DB0E-8E4C-B3D2-9890C632908A}"/>
              </a:ext>
            </a:extLst>
          </p:cNvPr>
          <p:cNvSpPr/>
          <p:nvPr/>
        </p:nvSpPr>
        <p:spPr>
          <a:xfrm>
            <a:off x="5687785" y="6476718"/>
            <a:ext cx="816428" cy="81642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447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C861-E368-9EB5-F7F1-E03C1ED9B8AE}"/>
              </a:ext>
            </a:extLst>
          </p:cNvPr>
          <p:cNvSpPr>
            <a:spLocks noGrp="1"/>
          </p:cNvSpPr>
          <p:nvPr>
            <p:ph type="title"/>
          </p:nvPr>
        </p:nvSpPr>
        <p:spPr>
          <a:xfrm>
            <a:off x="2306587" y="497145"/>
            <a:ext cx="9889308" cy="768160"/>
          </a:xfrm>
        </p:spPr>
        <p:txBody>
          <a:bodyPr>
            <a:noAutofit/>
          </a:bodyPr>
          <a:lstStyle/>
          <a:p>
            <a:r>
              <a:rPr lang="en-US" sz="4800">
                <a:latin typeface="Open Sans"/>
                <a:ea typeface="Open Sans"/>
                <a:cs typeface="Open Sans"/>
              </a:rPr>
              <a:t>Top Federal Govt Affairs Issues</a:t>
            </a:r>
          </a:p>
        </p:txBody>
      </p:sp>
      <p:sp>
        <p:nvSpPr>
          <p:cNvPr id="3" name="Content Placeholder 2">
            <a:extLst>
              <a:ext uri="{FF2B5EF4-FFF2-40B4-BE49-F238E27FC236}">
                <a16:creationId xmlns:a16="http://schemas.microsoft.com/office/drawing/2014/main" id="{93FC1E35-16BA-3FE6-527C-D0E4DC3E8991}"/>
              </a:ext>
            </a:extLst>
          </p:cNvPr>
          <p:cNvSpPr>
            <a:spLocks noGrp="1"/>
          </p:cNvSpPr>
          <p:nvPr>
            <p:ph idx="1"/>
          </p:nvPr>
        </p:nvSpPr>
        <p:spPr>
          <a:xfrm>
            <a:off x="3526216" y="1743574"/>
            <a:ext cx="7157535" cy="4745133"/>
          </a:xfrm>
        </p:spPr>
        <p:txBody>
          <a:bodyPr vert="horz" lIns="91440" tIns="45720" rIns="91440" bIns="45720" rtlCol="0" anchor="t">
            <a:normAutofit/>
          </a:bodyPr>
          <a:lstStyle/>
          <a:p>
            <a:pPr>
              <a:lnSpc>
                <a:spcPct val="100000"/>
              </a:lnSpc>
              <a:spcBef>
                <a:spcPts val="1800"/>
              </a:spcBef>
            </a:pPr>
            <a:r>
              <a:rPr lang="en-US" sz="2600" dirty="0">
                <a:latin typeface="Open Sans"/>
                <a:ea typeface="Open Sans"/>
                <a:cs typeface="Open Sans"/>
              </a:rPr>
              <a:t>Maintain favorable tax policy. </a:t>
            </a:r>
            <a:endParaRPr lang="en-US" dirty="0"/>
          </a:p>
          <a:p>
            <a:pPr>
              <a:lnSpc>
                <a:spcPct val="100000"/>
              </a:lnSpc>
              <a:spcBef>
                <a:spcPts val="1800"/>
              </a:spcBef>
            </a:pPr>
            <a:r>
              <a:rPr lang="en-US" sz="2600" dirty="0">
                <a:latin typeface="Open Sans"/>
                <a:ea typeface="Open Sans"/>
                <a:cs typeface="Open Sans"/>
              </a:rPr>
              <a:t>Address legal system abuse.</a:t>
            </a:r>
          </a:p>
          <a:p>
            <a:pPr>
              <a:lnSpc>
                <a:spcPct val="100000"/>
              </a:lnSpc>
              <a:spcBef>
                <a:spcPts val="1800"/>
              </a:spcBef>
            </a:pPr>
            <a:r>
              <a:rPr lang="en-US" sz="2600" dirty="0">
                <a:latin typeface="Open Sans"/>
                <a:ea typeface="Open Sans"/>
                <a:cs typeface="Open Sans"/>
              </a:rPr>
              <a:t>Support federal efforts to address market dysfunction from natural disaster risk including wind, water &amp; wildfire.</a:t>
            </a:r>
          </a:p>
          <a:p>
            <a:pPr>
              <a:lnSpc>
                <a:spcPct val="100000"/>
              </a:lnSpc>
              <a:spcBef>
                <a:spcPts val="1800"/>
              </a:spcBef>
            </a:pPr>
            <a:r>
              <a:rPr lang="en-US" sz="2600" dirty="0">
                <a:latin typeface="Open Sans"/>
                <a:ea typeface="Open Sans"/>
                <a:cs typeface="Open Sans"/>
              </a:rPr>
              <a:t>YOUR voice on federal insurance programs including NFIP, FCIP, etc. </a:t>
            </a:r>
            <a:endParaRPr lang="en-US" sz="2600" dirty="0"/>
          </a:p>
        </p:txBody>
      </p:sp>
    </p:spTree>
    <p:extLst>
      <p:ext uri="{BB962C8B-B14F-4D97-AF65-F5344CB8AC3E}">
        <p14:creationId xmlns:p14="http://schemas.microsoft.com/office/powerpoint/2010/main" val="103733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4F56-B018-9224-A904-D5B948D857FF}"/>
              </a:ext>
            </a:extLst>
          </p:cNvPr>
          <p:cNvSpPr>
            <a:spLocks noGrp="1"/>
          </p:cNvSpPr>
          <p:nvPr>
            <p:ph type="title"/>
          </p:nvPr>
        </p:nvSpPr>
        <p:spPr>
          <a:xfrm>
            <a:off x="3306870" y="365125"/>
            <a:ext cx="8046929" cy="1083659"/>
          </a:xfrm>
        </p:spPr>
        <p:txBody>
          <a:bodyPr/>
          <a:lstStyle/>
          <a:p>
            <a:r>
              <a:rPr lang="en-US">
                <a:ea typeface="Open Sans"/>
                <a:cs typeface="Futura"/>
              </a:rPr>
              <a:t>Update on Government Funding</a:t>
            </a:r>
            <a:endParaRPr lang="en-US"/>
          </a:p>
        </p:txBody>
      </p:sp>
      <p:sp>
        <p:nvSpPr>
          <p:cNvPr id="3" name="Content Placeholder 2">
            <a:extLst>
              <a:ext uri="{FF2B5EF4-FFF2-40B4-BE49-F238E27FC236}">
                <a16:creationId xmlns:a16="http://schemas.microsoft.com/office/drawing/2014/main" id="{98DD7090-9BEB-095C-8B40-7376F13F92AD}"/>
              </a:ext>
            </a:extLst>
          </p:cNvPr>
          <p:cNvSpPr>
            <a:spLocks noGrp="1"/>
          </p:cNvSpPr>
          <p:nvPr>
            <p:ph idx="1"/>
          </p:nvPr>
        </p:nvSpPr>
        <p:spPr>
          <a:xfrm>
            <a:off x="3306870" y="1450674"/>
            <a:ext cx="8406157" cy="4690003"/>
          </a:xfrm>
        </p:spPr>
        <p:txBody>
          <a:bodyPr vert="horz" lIns="91440" tIns="45720" rIns="91440" bIns="45720" rtlCol="0" anchor="t">
            <a:normAutofit fontScale="77500" lnSpcReduction="20000"/>
          </a:bodyPr>
          <a:lstStyle/>
          <a:p>
            <a:pPr>
              <a:lnSpc>
                <a:spcPct val="120000"/>
              </a:lnSpc>
              <a:spcBef>
                <a:spcPts val="1500"/>
              </a:spcBef>
            </a:pPr>
            <a:r>
              <a:rPr lang="en-US">
                <a:latin typeface="Open Sans"/>
                <a:ea typeface="Open Sans"/>
                <a:cs typeface="Open Sans"/>
              </a:rPr>
              <a:t>A partial federal government shutdown began on October 1 after Congress failed to agree on a new FY2026 funding deal.</a:t>
            </a:r>
            <a:endParaRPr lang="en-US"/>
          </a:p>
          <a:p>
            <a:pPr>
              <a:lnSpc>
                <a:spcPct val="120000"/>
              </a:lnSpc>
              <a:spcBef>
                <a:spcPts val="1500"/>
              </a:spcBef>
            </a:pPr>
            <a:r>
              <a:rPr lang="en-US">
                <a:latin typeface="Open Sans"/>
                <a:ea typeface="Open Sans"/>
                <a:cs typeface="Open Sans"/>
              </a:rPr>
              <a:t>Roughly 750,000 federal employees have been placed on furlough. “Essential employees,” including active-duty military members, will be required to work despite not getting paid.</a:t>
            </a:r>
          </a:p>
          <a:p>
            <a:pPr>
              <a:lnSpc>
                <a:spcPct val="120000"/>
              </a:lnSpc>
              <a:spcBef>
                <a:spcPts val="1500"/>
              </a:spcBef>
            </a:pPr>
            <a:r>
              <a:rPr lang="en-US">
                <a:latin typeface="Open Sans"/>
                <a:ea typeface="Open Sans"/>
                <a:cs typeface="Open Sans"/>
              </a:rPr>
              <a:t>The House has passed a continuing resolution to keep the government open through November 21, giving Congress more time to complete 12 spending bills.</a:t>
            </a:r>
          </a:p>
          <a:p>
            <a:pPr>
              <a:lnSpc>
                <a:spcPct val="120000"/>
              </a:lnSpc>
              <a:spcBef>
                <a:spcPts val="1500"/>
              </a:spcBef>
            </a:pPr>
            <a:r>
              <a:rPr lang="en-US">
                <a:latin typeface="Open Sans"/>
                <a:ea typeface="Open Sans"/>
                <a:cs typeface="Open Sans"/>
              </a:rPr>
              <a:t>However that continuing resolution needs 60 votes in the Senate and has repeatedly come up short, with Democrats holding out to negotiate the continuation of increased Affordable Care Act subsidies from the pandemic.</a:t>
            </a:r>
            <a:endParaRPr lang="en-US"/>
          </a:p>
          <a:p>
            <a:endParaRPr lang="en-US">
              <a:latin typeface="Open Sans"/>
              <a:ea typeface="Open Sans"/>
              <a:cs typeface="Open Sans"/>
            </a:endParaRPr>
          </a:p>
        </p:txBody>
      </p:sp>
    </p:spTree>
    <p:extLst>
      <p:ext uri="{BB962C8B-B14F-4D97-AF65-F5344CB8AC3E}">
        <p14:creationId xmlns:p14="http://schemas.microsoft.com/office/powerpoint/2010/main" val="256722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796F-2745-0F87-F5B2-109E6FDCA307}"/>
              </a:ext>
            </a:extLst>
          </p:cNvPr>
          <p:cNvSpPr>
            <a:spLocks noGrp="1"/>
          </p:cNvSpPr>
          <p:nvPr>
            <p:ph type="title"/>
          </p:nvPr>
        </p:nvSpPr>
        <p:spPr>
          <a:xfrm>
            <a:off x="3161194" y="365125"/>
            <a:ext cx="8192605" cy="832683"/>
          </a:xfrm>
        </p:spPr>
        <p:txBody>
          <a:bodyPr/>
          <a:lstStyle/>
          <a:p>
            <a:r>
              <a:rPr lang="en-US">
                <a:ea typeface="Open Sans"/>
                <a:cs typeface="Futura"/>
              </a:rPr>
              <a:t>National Flood Insurance Program</a:t>
            </a:r>
            <a:endParaRPr lang="en-US"/>
          </a:p>
        </p:txBody>
      </p:sp>
      <p:sp>
        <p:nvSpPr>
          <p:cNvPr id="3" name="Content Placeholder 2">
            <a:extLst>
              <a:ext uri="{FF2B5EF4-FFF2-40B4-BE49-F238E27FC236}">
                <a16:creationId xmlns:a16="http://schemas.microsoft.com/office/drawing/2014/main" id="{9F2C4ABD-3670-E763-206E-88BE48C645F0}"/>
              </a:ext>
            </a:extLst>
          </p:cNvPr>
          <p:cNvSpPr>
            <a:spLocks noGrp="1"/>
          </p:cNvSpPr>
          <p:nvPr>
            <p:ph idx="1"/>
          </p:nvPr>
        </p:nvSpPr>
        <p:spPr>
          <a:xfrm>
            <a:off x="3161194" y="1321541"/>
            <a:ext cx="8450341" cy="5293696"/>
          </a:xfrm>
        </p:spPr>
        <p:txBody>
          <a:bodyPr vert="horz" lIns="91440" tIns="45720" rIns="91440" bIns="45720" rtlCol="0" anchor="t">
            <a:normAutofit fontScale="92500" lnSpcReduction="10000"/>
          </a:bodyPr>
          <a:lstStyle/>
          <a:p>
            <a:pPr>
              <a:lnSpc>
                <a:spcPct val="110000"/>
              </a:lnSpc>
            </a:pPr>
            <a:r>
              <a:rPr lang="en-US" sz="2000" dirty="0">
                <a:latin typeface="Open Sans"/>
                <a:ea typeface="Open Sans"/>
                <a:cs typeface="Open Sans"/>
              </a:rPr>
              <a:t>The NFIP authority lapsed on October 1. </a:t>
            </a:r>
            <a:endParaRPr lang="en-US" dirty="0"/>
          </a:p>
          <a:p>
            <a:pPr>
              <a:lnSpc>
                <a:spcPct val="110000"/>
              </a:lnSpc>
            </a:pPr>
            <a:r>
              <a:rPr lang="en-US" sz="2000" dirty="0">
                <a:latin typeface="Open Sans"/>
                <a:ea typeface="Open Sans"/>
                <a:cs typeface="Open Sans"/>
              </a:rPr>
              <a:t>FEMA still has authority to ensure payment of valid claims with the funds it has on hand. Existing policies are allowed to remain in effect until they expire (i.e., the renewal date plus a 30-day grace period).</a:t>
            </a:r>
          </a:p>
          <a:p>
            <a:pPr>
              <a:lnSpc>
                <a:spcPct val="110000"/>
              </a:lnSpc>
            </a:pPr>
            <a:r>
              <a:rPr lang="en-US" sz="2000" dirty="0">
                <a:latin typeface="Open Sans"/>
                <a:ea typeface="Open Sans"/>
                <a:cs typeface="Open Sans"/>
              </a:rPr>
              <a:t>Renewal of policies is allowed if the application was received prior to September 30th and the premium is received within the 30-day grace period. </a:t>
            </a:r>
          </a:p>
          <a:p>
            <a:pPr>
              <a:lnSpc>
                <a:spcPct val="110000"/>
              </a:lnSpc>
            </a:pPr>
            <a:r>
              <a:rPr lang="en-US" sz="2000" dirty="0">
                <a:latin typeface="Open Sans"/>
                <a:ea typeface="Open Sans"/>
                <a:cs typeface="Open Sans"/>
              </a:rPr>
              <a:t>The federal government’s requirement to purchase flood insurance if the property is in a flood zone is suspended and lenders can decide whether to make loans in flood hazard zones.</a:t>
            </a:r>
          </a:p>
          <a:p>
            <a:pPr>
              <a:lnSpc>
                <a:spcPct val="110000"/>
              </a:lnSpc>
            </a:pPr>
            <a:r>
              <a:rPr lang="en-US" sz="2000" dirty="0">
                <a:latin typeface="Open Sans"/>
                <a:ea typeface="Open Sans"/>
                <a:cs typeface="Open Sans"/>
              </a:rPr>
              <a:t>A broad coalition of organizations representing the insurance, real estate and banking industries sent a letter to Congressional leaders, urging their quick action to extend the NFIP. </a:t>
            </a:r>
          </a:p>
          <a:p>
            <a:pPr>
              <a:lnSpc>
                <a:spcPct val="110000"/>
              </a:lnSpc>
            </a:pPr>
            <a:r>
              <a:rPr lang="en-US" sz="2000" dirty="0">
                <a:latin typeface="Open Sans"/>
                <a:ea typeface="Open Sans"/>
                <a:cs typeface="Open Sans"/>
              </a:rPr>
              <a:t>The Big "I" will continue to advocate for NFIP reauthorization, either through a continuing resolution or another avenue. </a:t>
            </a:r>
          </a:p>
        </p:txBody>
      </p:sp>
    </p:spTree>
    <p:extLst>
      <p:ext uri="{BB962C8B-B14F-4D97-AF65-F5344CB8AC3E}">
        <p14:creationId xmlns:p14="http://schemas.microsoft.com/office/powerpoint/2010/main" val="1561337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466E-FE8B-DEC2-692F-423C61A6FCC5}"/>
              </a:ext>
            </a:extLst>
          </p:cNvPr>
          <p:cNvSpPr>
            <a:spLocks noGrp="1"/>
          </p:cNvSpPr>
          <p:nvPr>
            <p:ph type="title"/>
          </p:nvPr>
        </p:nvSpPr>
        <p:spPr>
          <a:xfrm>
            <a:off x="2770360" y="274589"/>
            <a:ext cx="8031178" cy="1490837"/>
          </a:xfrm>
        </p:spPr>
        <p:txBody>
          <a:bodyPr>
            <a:normAutofit fontScale="90000"/>
          </a:bodyPr>
          <a:lstStyle/>
          <a:p>
            <a:r>
              <a:rPr lang="en-US" sz="4400">
                <a:latin typeface="Open Sans" panose="020B0606030504020204" pitchFamily="34" charset="0"/>
                <a:cs typeface="Open Sans" panose="020B0606030504020204" pitchFamily="34" charset="0"/>
              </a:rPr>
              <a:t>Tax Reform – </a:t>
            </a:r>
            <a:br>
              <a:rPr lang="en-US" sz="4400">
                <a:latin typeface="Open Sans" panose="020B0606030504020204" pitchFamily="34" charset="0"/>
                <a:cs typeface="Open Sans" panose="020B0606030504020204" pitchFamily="34" charset="0"/>
              </a:rPr>
            </a:br>
            <a:r>
              <a:rPr lang="en-US" sz="4400">
                <a:latin typeface="Open Sans" panose="020B0606030504020204" pitchFamily="34" charset="0"/>
                <a:cs typeface="Open Sans" panose="020B0606030504020204" pitchFamily="34" charset="0"/>
              </a:rPr>
              <a:t>A Big Win for Big “I” Agencies </a:t>
            </a:r>
          </a:p>
        </p:txBody>
      </p:sp>
      <p:sp>
        <p:nvSpPr>
          <p:cNvPr id="3" name="Content Placeholder 2">
            <a:extLst>
              <a:ext uri="{FF2B5EF4-FFF2-40B4-BE49-F238E27FC236}">
                <a16:creationId xmlns:a16="http://schemas.microsoft.com/office/drawing/2014/main" id="{82EF275B-484B-C6B1-7364-FCD5C0A931E5}"/>
              </a:ext>
            </a:extLst>
          </p:cNvPr>
          <p:cNvSpPr>
            <a:spLocks noGrp="1"/>
          </p:cNvSpPr>
          <p:nvPr>
            <p:ph idx="1"/>
          </p:nvPr>
        </p:nvSpPr>
        <p:spPr>
          <a:xfrm>
            <a:off x="2836089" y="1865014"/>
            <a:ext cx="8806667" cy="4870763"/>
          </a:xfrm>
        </p:spPr>
        <p:txBody>
          <a:bodyPr>
            <a:normAutofit fontScale="25000" lnSpcReduction="20000"/>
          </a:bodyPr>
          <a:lstStyle/>
          <a:p>
            <a:pPr lvl="1">
              <a:lnSpc>
                <a:spcPct val="120000"/>
              </a:lnSpc>
            </a:pPr>
            <a:r>
              <a:rPr lang="en-US" sz="9600"/>
              <a:t>According to the 2024 AUS, 86% of Big “I” members are organized as pass-through entities. </a:t>
            </a:r>
          </a:p>
          <a:p>
            <a:pPr lvl="1">
              <a:lnSpc>
                <a:spcPct val="120000"/>
              </a:lnSpc>
            </a:pPr>
            <a:r>
              <a:rPr lang="en-US" sz="9600"/>
              <a:t>Individual rates remain in place with a top tax bracket of 37% while modifying the inflation adjustment for various tax brackets. </a:t>
            </a:r>
          </a:p>
          <a:p>
            <a:pPr lvl="1">
              <a:lnSpc>
                <a:spcPct val="120000"/>
              </a:lnSpc>
            </a:pPr>
            <a:r>
              <a:rPr lang="en-US" sz="9600">
                <a:latin typeface="Open Sans"/>
                <a:ea typeface="Open Sans"/>
                <a:cs typeface="Open Sans"/>
              </a:rPr>
              <a:t>The 20% deduction (Section 199A) for pass-throughs was made permanent. </a:t>
            </a:r>
          </a:p>
          <a:p>
            <a:pPr lvl="2">
              <a:lnSpc>
                <a:spcPct val="120000"/>
              </a:lnSpc>
            </a:pPr>
            <a:r>
              <a:rPr lang="en-US" sz="9200">
                <a:latin typeface="Open Sans"/>
                <a:ea typeface="Open Sans"/>
                <a:cs typeface="Open Sans"/>
              </a:rPr>
              <a:t>In 2018 the Big “I” worked to make sure IAs were not considered “specified services” and therefore able to take full advantage of this provision. </a:t>
            </a:r>
          </a:p>
          <a:p>
            <a:pPr lvl="1">
              <a:lnSpc>
                <a:spcPct val="120000"/>
              </a:lnSpc>
              <a:spcBef>
                <a:spcPts val="0"/>
              </a:spcBef>
              <a:spcAft>
                <a:spcPts val="1200"/>
              </a:spcAft>
            </a:pPr>
            <a:r>
              <a:rPr lang="en-US" sz="9600">
                <a:latin typeface="Open Sans"/>
                <a:ea typeface="Open Sans"/>
                <a:cs typeface="Open Sans"/>
              </a:rPr>
              <a:t>No changes to the U.S. corporate rate of 21%, which TCJA made permanent. </a:t>
            </a:r>
          </a:p>
          <a:p>
            <a:endParaRPr lang="en-US"/>
          </a:p>
        </p:txBody>
      </p:sp>
    </p:spTree>
    <p:extLst>
      <p:ext uri="{BB962C8B-B14F-4D97-AF65-F5344CB8AC3E}">
        <p14:creationId xmlns:p14="http://schemas.microsoft.com/office/powerpoint/2010/main" val="220174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1041-2813-C9B0-A301-96F32E5B526A}"/>
              </a:ext>
            </a:extLst>
          </p:cNvPr>
          <p:cNvSpPr>
            <a:spLocks noGrp="1"/>
          </p:cNvSpPr>
          <p:nvPr>
            <p:ph type="title"/>
          </p:nvPr>
        </p:nvSpPr>
        <p:spPr>
          <a:xfrm>
            <a:off x="393982" y="544167"/>
            <a:ext cx="10156405" cy="1325563"/>
          </a:xfrm>
        </p:spPr>
        <p:txBody>
          <a:bodyPr/>
          <a:lstStyle/>
          <a:p>
            <a:r>
              <a:rPr lang="en-US">
                <a:solidFill>
                  <a:schemeClr val="bg1"/>
                </a:solidFill>
              </a:rPr>
              <a:t>Yearly Savings According to 2025 IIABA Member Survey</a:t>
            </a:r>
          </a:p>
        </p:txBody>
      </p:sp>
      <p:sp>
        <p:nvSpPr>
          <p:cNvPr id="4" name="AutoShape 2" descr="Image preview">
            <a:extLst>
              <a:ext uri="{FF2B5EF4-FFF2-40B4-BE49-F238E27FC236}">
                <a16:creationId xmlns:a16="http://schemas.microsoft.com/office/drawing/2014/main" id="{4FE17BF2-17AE-9DCF-4D8C-1E8C34CCE5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preview">
            <a:extLst>
              <a:ext uri="{FF2B5EF4-FFF2-40B4-BE49-F238E27FC236}">
                <a16:creationId xmlns:a16="http://schemas.microsoft.com/office/drawing/2014/main" id="{06C77134-9B4B-40CB-22ED-E10A24EB5F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FE5D8841-E2C2-BD0A-23D4-BD4E68F2C1B8}"/>
              </a:ext>
            </a:extLst>
          </p:cNvPr>
          <p:cNvSpPr txBox="1"/>
          <p:nvPr/>
        </p:nvSpPr>
        <p:spPr>
          <a:xfrm>
            <a:off x="4334945" y="6193434"/>
            <a:ext cx="7541241" cy="369332"/>
          </a:xfrm>
          <a:prstGeom prst="rect">
            <a:avLst/>
          </a:prstGeom>
          <a:noFill/>
        </p:spPr>
        <p:txBody>
          <a:bodyPr wrap="square" lIns="91440" tIns="45720" rIns="91440" bIns="45720" rtlCol="0" anchor="t">
            <a:spAutoFit/>
          </a:bodyPr>
          <a:lstStyle/>
          <a:p>
            <a:r>
              <a:rPr lang="en-US">
                <a:solidFill>
                  <a:schemeClr val="bg1"/>
                </a:solidFill>
                <a:ea typeface="Calibri"/>
                <a:cs typeface="Calibri"/>
              </a:rPr>
              <a:t>Data collected from a survey of 402 pass through agencies in September 2025.</a:t>
            </a:r>
          </a:p>
        </p:txBody>
      </p:sp>
      <p:pic>
        <p:nvPicPr>
          <p:cNvPr id="8" name="Picture 7" descr="A pie chart with numbers and a diagram&#10;&#10;AI-generated content may be incorrect.">
            <a:extLst>
              <a:ext uri="{FF2B5EF4-FFF2-40B4-BE49-F238E27FC236}">
                <a16:creationId xmlns:a16="http://schemas.microsoft.com/office/drawing/2014/main" id="{4A51EB61-F103-D1AA-7157-AA21D862A1C3}"/>
              </a:ext>
            </a:extLst>
          </p:cNvPr>
          <p:cNvPicPr>
            <a:picLocks noChangeAspect="1"/>
          </p:cNvPicPr>
          <p:nvPr/>
        </p:nvPicPr>
        <p:blipFill>
          <a:blip r:embed="rId2"/>
          <a:stretch>
            <a:fillRect/>
          </a:stretch>
        </p:blipFill>
        <p:spPr>
          <a:xfrm>
            <a:off x="6079473" y="2014537"/>
            <a:ext cx="5826497" cy="3792629"/>
          </a:xfrm>
          <a:prstGeom prst="rect">
            <a:avLst/>
          </a:prstGeom>
        </p:spPr>
      </p:pic>
      <p:pic>
        <p:nvPicPr>
          <p:cNvPr id="9" name="Picture 8" descr="A blue pie chart with green and orange triangles&#10;&#10;AI-generated content may be incorrect.">
            <a:extLst>
              <a:ext uri="{FF2B5EF4-FFF2-40B4-BE49-F238E27FC236}">
                <a16:creationId xmlns:a16="http://schemas.microsoft.com/office/drawing/2014/main" id="{9A026FF4-1BE5-DD15-7540-549FFB1B820A}"/>
              </a:ext>
            </a:extLst>
          </p:cNvPr>
          <p:cNvPicPr>
            <a:picLocks noChangeAspect="1"/>
          </p:cNvPicPr>
          <p:nvPr/>
        </p:nvPicPr>
        <p:blipFill>
          <a:blip r:embed="rId3"/>
          <a:stretch>
            <a:fillRect/>
          </a:stretch>
        </p:blipFill>
        <p:spPr>
          <a:xfrm>
            <a:off x="240926" y="1999689"/>
            <a:ext cx="5614148" cy="3788709"/>
          </a:xfrm>
          <a:prstGeom prst="rect">
            <a:avLst/>
          </a:prstGeom>
        </p:spPr>
      </p:pic>
    </p:spTree>
    <p:extLst>
      <p:ext uri="{BB962C8B-B14F-4D97-AF65-F5344CB8AC3E}">
        <p14:creationId xmlns:p14="http://schemas.microsoft.com/office/powerpoint/2010/main" val="2258599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A10B-1588-DE75-35F3-548278BB9A33}"/>
              </a:ext>
            </a:extLst>
          </p:cNvPr>
          <p:cNvSpPr>
            <a:spLocks noGrp="1"/>
          </p:cNvSpPr>
          <p:nvPr>
            <p:ph type="title"/>
          </p:nvPr>
        </p:nvSpPr>
        <p:spPr/>
        <p:txBody>
          <a:bodyPr>
            <a:normAutofit/>
          </a:bodyPr>
          <a:lstStyle/>
          <a:p>
            <a:r>
              <a:rPr lang="en-US" sz="4400">
                <a:latin typeface="Open Sans"/>
                <a:ea typeface="Open Sans"/>
                <a:cs typeface="Open Sans"/>
              </a:rPr>
              <a:t>Tax Reform – A Big Win for Big “I” State Associations</a:t>
            </a:r>
          </a:p>
        </p:txBody>
      </p:sp>
      <p:sp>
        <p:nvSpPr>
          <p:cNvPr id="3" name="Content Placeholder 2">
            <a:extLst>
              <a:ext uri="{FF2B5EF4-FFF2-40B4-BE49-F238E27FC236}">
                <a16:creationId xmlns:a16="http://schemas.microsoft.com/office/drawing/2014/main" id="{3232CEAF-6609-E60A-8389-BBD5923193F8}"/>
              </a:ext>
            </a:extLst>
          </p:cNvPr>
          <p:cNvSpPr>
            <a:spLocks noGrp="1"/>
          </p:cNvSpPr>
          <p:nvPr>
            <p:ph idx="1"/>
          </p:nvPr>
        </p:nvSpPr>
        <p:spPr>
          <a:xfrm>
            <a:off x="3045911" y="1904742"/>
            <a:ext cx="8495778" cy="4644428"/>
          </a:xfrm>
        </p:spPr>
        <p:txBody>
          <a:bodyPr vert="horz" lIns="91440" tIns="45720" rIns="91440" bIns="45720" rtlCol="0" anchor="t">
            <a:noAutofit/>
          </a:bodyPr>
          <a:lstStyle/>
          <a:p>
            <a:pPr lvl="1">
              <a:lnSpc>
                <a:spcPct val="100000"/>
              </a:lnSpc>
              <a:spcBef>
                <a:spcPts val="0"/>
              </a:spcBef>
              <a:spcAft>
                <a:spcPts val="1500"/>
              </a:spcAft>
            </a:pPr>
            <a:r>
              <a:rPr lang="en-US" sz="2200" dirty="0">
                <a:latin typeface="Open Sans"/>
                <a:ea typeface="Open Sans"/>
                <a:cs typeface="Open Sans"/>
              </a:rPr>
              <a:t>The House tax package originally included language to subject tax-exempt organizations’ royalty income to the unrelated business income tax (UBIT) – 21%. </a:t>
            </a:r>
            <a:endParaRPr lang="en-US" sz="2200" dirty="0"/>
          </a:p>
          <a:p>
            <a:pPr lvl="1">
              <a:lnSpc>
                <a:spcPct val="100000"/>
              </a:lnSpc>
              <a:spcBef>
                <a:spcPts val="0"/>
              </a:spcBef>
              <a:spcAft>
                <a:spcPts val="1500"/>
              </a:spcAft>
            </a:pPr>
            <a:r>
              <a:rPr lang="en-US" sz="2200" dirty="0">
                <a:latin typeface="Open Sans"/>
                <a:ea typeface="Open Sans"/>
                <a:cs typeface="Open Sans"/>
              </a:rPr>
              <a:t>The Big “I” led the coalition efforts on this issue and successfully worked with the Ways &amp; Means Committee Chair and House Republican leadership to remove that entire section of the bill.</a:t>
            </a:r>
          </a:p>
          <a:p>
            <a:pPr lvl="1">
              <a:lnSpc>
                <a:spcPct val="100000"/>
              </a:lnSpc>
              <a:spcBef>
                <a:spcPts val="0"/>
              </a:spcBef>
              <a:spcAft>
                <a:spcPts val="1500"/>
              </a:spcAft>
            </a:pPr>
            <a:r>
              <a:rPr lang="en-US" sz="2200" dirty="0">
                <a:latin typeface="Open Sans"/>
                <a:ea typeface="Open Sans"/>
                <a:cs typeface="Open Sans"/>
              </a:rPr>
              <a:t>According to the 2023 990 disclosures and information states provided, subjecting royalty income to UBIT would have cost Big “I” state associations approximately $2 million annually.</a:t>
            </a:r>
          </a:p>
        </p:txBody>
      </p:sp>
    </p:spTree>
    <p:extLst>
      <p:ext uri="{BB962C8B-B14F-4D97-AF65-F5344CB8AC3E}">
        <p14:creationId xmlns:p14="http://schemas.microsoft.com/office/powerpoint/2010/main" val="2911174954"/>
      </p:ext>
    </p:extLst>
  </p:cSld>
  <p:clrMapOvr>
    <a:masterClrMapping/>
  </p:clrMapOvr>
</p:sld>
</file>

<file path=ppt/theme/theme1.xml><?xml version="1.0" encoding="utf-8"?>
<a:theme xmlns:a="http://schemas.openxmlformats.org/drawingml/2006/main" name="Office Theme">
  <a:themeElements>
    <a:clrScheme name="Big I Theme 1">
      <a:dk1>
        <a:srgbClr val="000000"/>
      </a:dk1>
      <a:lt1>
        <a:srgbClr val="FFFFFF"/>
      </a:lt1>
      <a:dk2>
        <a:srgbClr val="242541"/>
      </a:dk2>
      <a:lt2>
        <a:srgbClr val="7F8285"/>
      </a:lt2>
      <a:accent1>
        <a:srgbClr val="20285B"/>
      </a:accent1>
      <a:accent2>
        <a:srgbClr val="56A3DA"/>
      </a:accent2>
      <a:accent3>
        <a:srgbClr val="F2B130"/>
      </a:accent3>
      <a:accent4>
        <a:srgbClr val="20285B"/>
      </a:accent4>
      <a:accent5>
        <a:srgbClr val="56A3DA"/>
      </a:accent5>
      <a:accent6>
        <a:srgbClr val="EC563B"/>
      </a:accent6>
      <a:hlink>
        <a:srgbClr val="56A3DA"/>
      </a:hlink>
      <a:folHlink>
        <a:srgbClr val="F1B1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FC16EFFACB1349A665F8EE5894EE41" ma:contentTypeVersion="" ma:contentTypeDescription="Create a new document." ma:contentTypeScope="" ma:versionID="b801d8ccda1f74e5a08a68d599a28627">
  <xsd:schema xmlns:xsd="http://www.w3.org/2001/XMLSchema" xmlns:xs="http://www.w3.org/2001/XMLSchema" xmlns:p="http://schemas.microsoft.com/office/2006/metadata/properties" xmlns:ns2="8c6278e3-9b26-43e6-a5ea-26220a879a18" targetNamespace="http://schemas.microsoft.com/office/2006/metadata/properties" ma:root="true" ma:fieldsID="c79d92dd027d08f41ee6df0f4b0df29c" ns2:_="">
    <xsd:import namespace="8c6278e3-9b26-43e6-a5ea-26220a879a1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278e3-9b26-43e6-a5ea-26220a879a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DB1854-53AC-47B9-854E-A8AE07FA2DD0}"/>
</file>

<file path=customXml/itemProps2.xml><?xml version="1.0" encoding="utf-8"?>
<ds:datastoreItem xmlns:ds="http://schemas.openxmlformats.org/officeDocument/2006/customXml" ds:itemID="{8FD04638-D765-4A82-A547-9EF638424C88}"/>
</file>

<file path=customXml/itemProps3.xml><?xml version="1.0" encoding="utf-8"?>
<ds:datastoreItem xmlns:ds="http://schemas.openxmlformats.org/officeDocument/2006/customXml" ds:itemID="{0AF753CC-58DB-4236-B46C-86851EA7BB9A}"/>
</file>

<file path=docMetadata/LabelInfo.xml><?xml version="1.0" encoding="utf-8"?>
<clbl:labelList xmlns:clbl="http://schemas.microsoft.com/office/2020/mipLabelMetadata">
  <clbl:label id="{02fa91e7-a751-404c-8ddf-a33f80b222e0}" enabled="0" method="" siteId="{02fa91e7-a751-404c-8ddf-a33f80b222e0}" removed="1"/>
</clbl:labelList>
</file>

<file path=docProps/app.xml><?xml version="1.0" encoding="utf-8"?>
<Properties xmlns="http://schemas.openxmlformats.org/officeDocument/2006/extended-properties" xmlns:vt="http://schemas.openxmlformats.org/officeDocument/2006/docPropsVTypes">
  <TotalTime>129</TotalTime>
  <Words>3114</Words>
  <Application>Microsoft Office PowerPoint</Application>
  <PresentationFormat>Widescreen</PresentationFormat>
  <Paragraphs>221</Paragraphs>
  <Slides>33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Futura</vt:lpstr>
      <vt:lpstr>Open Sans</vt:lpstr>
      <vt:lpstr>Office Theme</vt:lpstr>
      <vt:lpstr>Programs &amp; Perspectives: A National Overview</vt:lpstr>
      <vt:lpstr>        Presentation Summary  </vt:lpstr>
      <vt:lpstr>Advocacy/Govt Affairs</vt:lpstr>
      <vt:lpstr>Top Federal Govt Affairs Issues</vt:lpstr>
      <vt:lpstr>Update on Government Funding</vt:lpstr>
      <vt:lpstr>National Flood Insurance Program</vt:lpstr>
      <vt:lpstr>Tax Reform –  A Big Win for Big “I” Agencies </vt:lpstr>
      <vt:lpstr>Yearly Savings According to 2025 IIABA Member Survey</vt:lpstr>
      <vt:lpstr>Tax Reform – A Big Win for Big “I” State Associations</vt:lpstr>
      <vt:lpstr>Third Party Litigation Funding</vt:lpstr>
      <vt:lpstr>Third Party Litigation Funding contd.</vt:lpstr>
      <vt:lpstr>Combatting Legal System Abuse</vt:lpstr>
      <vt:lpstr>Resources for Independent Agents</vt:lpstr>
      <vt:lpstr>PowerPoint Presentation</vt:lpstr>
      <vt:lpstr>Natural Disaster Risk Efforts</vt:lpstr>
      <vt:lpstr>Federal Insurance Programs</vt:lpstr>
      <vt:lpstr>2025 Legislative Conference</vt:lpstr>
      <vt:lpstr> InsurPac  One of the largest and most recognized PACs on Capitol Hill.   In the 2024 U.S. election, InsurPac disbursed over $2.5 million to a total of 278 federal campaigns, winning 268 of them for a 96% victory rate.  Let’s grow InsurPac!  If each agency gives $100 = $4 million If each agency gives $250 = $10 million  Visit www.InsurPac.com </vt:lpstr>
      <vt:lpstr>InsurPac in West Virginia</vt:lpstr>
      <vt:lpstr>PowerPoint Presentation</vt:lpstr>
      <vt:lpstr>PowerPoint Presentation</vt:lpstr>
      <vt:lpstr>Insurance Campaign Institute</vt:lpstr>
      <vt:lpstr>Insurance Campaign Institute contd.</vt:lpstr>
      <vt:lpstr>PowerPoint Presentation</vt:lpstr>
      <vt:lpstr>Industry Advocacy</vt:lpstr>
      <vt:lpstr>Big “I” Alliance</vt:lpstr>
      <vt:lpstr>Trusted Choice®</vt:lpstr>
      <vt:lpstr>Big “I” Programs</vt:lpstr>
      <vt:lpstr> Other Big “I” Benefits</vt:lpstr>
      <vt:lpstr>Communications</vt:lpstr>
      <vt:lpstr>New Big “I” Websites   Easier navigation    |    Modern design  |  Related content links  |   Better user experience </vt:lpstr>
      <vt:lpstr>Independent Agent Magazine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Agents &amp; Brokers of America</dc:title>
  <dc:creator>Susan Bonner</dc:creator>
  <cp:lastModifiedBy>Lora</cp:lastModifiedBy>
  <cp:revision>57</cp:revision>
  <cp:lastPrinted>2025-10-03T15:47:58Z</cp:lastPrinted>
  <dcterms:created xsi:type="dcterms:W3CDTF">2019-06-04T18:11:24Z</dcterms:created>
  <dcterms:modified xsi:type="dcterms:W3CDTF">2025-10-07T12:22:01Z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10696338</vt:lpwstr>
  </property>
  <property fmtid="{D5CDD505-2E9C-101B-9397-08002B2CF9AE}" pid="3" name="NXPowerLiteSettings">
    <vt:lpwstr>C700052003A000</vt:lpwstr>
  </property>
  <property fmtid="{D5CDD505-2E9C-101B-9397-08002B2CF9AE}" pid="4" name="NXPowerLiteVersion">
    <vt:lpwstr>D8.0.8</vt:lpwstr>
  </property>
  <property fmtid="{D5CDD505-2E9C-101B-9397-08002B2CF9AE}" pid="5" name="ContentTypeId">
    <vt:lpwstr>0x010100ABFC16EFFACB1349A665F8EE5894EE41</vt:lpwstr>
  </property>
</Properties>
</file>