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6" r:id="rId3"/>
    <p:sldId id="318" r:id="rId4"/>
    <p:sldId id="319" r:id="rId5"/>
    <p:sldId id="345" r:id="rId6"/>
    <p:sldId id="346" r:id="rId7"/>
    <p:sldId id="350" r:id="rId8"/>
    <p:sldId id="351" r:id="rId9"/>
    <p:sldId id="352" r:id="rId10"/>
    <p:sldId id="353" r:id="rId11"/>
    <p:sldId id="347" r:id="rId12"/>
    <p:sldId id="354" r:id="rId13"/>
    <p:sldId id="355" r:id="rId14"/>
    <p:sldId id="356" r:id="rId15"/>
    <p:sldId id="357" r:id="rId16"/>
    <p:sldId id="339" r:id="rId17"/>
    <p:sldId id="343" r:id="rId18"/>
    <p:sldId id="334" r:id="rId19"/>
    <p:sldId id="267" r:id="rId20"/>
    <p:sldId id="336" r:id="rId21"/>
    <p:sldId id="358" r:id="rId22"/>
    <p:sldId id="341" r:id="rId23"/>
    <p:sldId id="349" r:id="rId24"/>
    <p:sldId id="312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B126-4CEF-FAB6-9BC5-F28700A2D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C686D-3C33-4E68-FDA1-D9F99D497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F3EEF-3BEA-28D8-C6C5-1777381C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1A845-81BA-0105-7F37-AFB2C058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9CB9E-930A-64E8-2737-A56C0B97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623D-367A-7EA8-7E71-04F833BD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ED820-C980-49BE-150A-C20DB451B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3699E-9E4C-55FE-56A3-3ABA384A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5721F-71F9-C729-0C42-C4B011A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63C1-42E7-4513-5891-80219AB8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DE11C-90BD-DAF8-F48D-DB251A7A0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20888-83A9-59A2-D39A-0D132F367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2B281-E102-110D-F3A1-5A6ED03F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4D353-42D6-CAE7-2AB8-D83BD996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E9AD-36C2-05FD-7399-C50BA064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4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36FA-A3F2-C75B-91AA-875D6FF6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706C-8CE1-D5C8-395A-A28327D3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C60A4-5C4C-CE4F-82B2-BC7011EA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C5E6-F3A8-29F9-1D50-BA77D446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38933-5205-A7D9-B6FC-CD473A88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7BF-B438-E478-1D0F-B3123307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8C16-7F10-E959-FB28-ECDFFE9C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F3ED2-7897-62A6-665D-1909053A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99611-2B64-311F-5E2B-6069F2A2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52F1-2A79-CA77-957C-78CCEC83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6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0462-2365-D323-BDD1-FEDB74DD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6B77B-1CA7-857C-B103-3FCAE060C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1950B-EDEB-7568-AA79-E066A62B1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84969-460F-37C4-D5A6-E533D605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52928-C5E8-97FA-4603-2B00B236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665B2-DD3D-EA7F-E815-3028866F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FBB8-A49D-2E91-1E80-B85BA3C7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82808-46D2-8CF1-EB07-DFFE14E5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58DFD-BEFF-F24D-BF49-917373E56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B1A84-8E3C-E904-3BFC-856FA47E6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BDADC-F9F3-F235-892F-88DB71D08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51B8E-C94B-0792-E1B9-DDB4DD2A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41259-E5A3-B54E-B5A4-976F9C51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E3903-F601-A486-7C9E-FED76746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0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D532-F7C1-31FA-CDAA-03EC4CF9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C643D-0D98-0D1B-A4D6-43DED799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3BFB2-1F07-5876-EFC5-A08430FC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7AA1B-92B7-6B70-AFDB-35940262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DE755-6A89-67EF-489F-0D03FF97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8503F-1720-741A-B0BF-EA04FDDE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7372F-B7B8-44FD-C302-0CE7C50B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242B-9F31-01E8-CD8E-F03C69E7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3ADAC-0DB7-0BA7-9B63-009E845D8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963C2-B640-B13F-B642-45C3A3AEB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5E989-304B-EAA8-F9AB-8FB0639A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B8ADA-A929-4378-1F78-8CDBF72B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C677C-58BA-8819-84AA-5419565E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C4CB-1F22-3224-F652-46E5D178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30C90-1D45-DD7B-F652-14C430C20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5A2CD-6CDE-71E4-8992-8E391B644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A6E2D-0E1E-4644-924E-5C0064C4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652E3-15A5-B7F7-D3E6-DCC74B8C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CF8F5-7201-381A-208B-29DCE823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85AFC-F8EA-1556-BC20-D024177D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FB45E-A054-92BA-B41A-81662ABA6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91226-AA83-2025-6656-43051ABC2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C62C-83FF-4BAB-AA9B-D3A80BA9BE5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43217-5E60-176D-E011-12D223452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9161-4A47-F45F-2C13-E3748078E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AB25-DE49-4D5D-A279-3C24F74C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0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LnkcEOEQMk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7jo6pTWrEE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95E503-14AF-C7AA-A974-F000258B4E0F}"/>
              </a:ext>
            </a:extLst>
          </p:cNvPr>
          <p:cNvSpPr/>
          <p:nvPr/>
        </p:nvSpPr>
        <p:spPr>
          <a:xfrm>
            <a:off x="-66675" y="311690"/>
            <a:ext cx="12401550" cy="133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September 8, 2025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30E1FD-CACD-3C2C-1455-169445C58014}"/>
              </a:ext>
            </a:extLst>
          </p:cNvPr>
          <p:cNvGrpSpPr/>
          <p:nvPr/>
        </p:nvGrpSpPr>
        <p:grpSpPr>
          <a:xfrm flipH="1">
            <a:off x="-104775" y="5044894"/>
            <a:ext cx="12306300" cy="2060756"/>
            <a:chOff x="-1972694" y="4493976"/>
            <a:chExt cx="14174219" cy="23735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83BED6-B204-C476-46BA-371D9501C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45" b="21771"/>
            <a:stretch/>
          </p:blipFill>
          <p:spPr>
            <a:xfrm>
              <a:off x="6116609" y="4493976"/>
              <a:ext cx="6084916" cy="2373549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623E24-CB8F-442D-7D73-1CB5341EA334}"/>
                </a:ext>
              </a:extLst>
            </p:cNvPr>
            <p:cNvSpPr/>
            <p:nvPr/>
          </p:nvSpPr>
          <p:spPr>
            <a:xfrm>
              <a:off x="-1972694" y="6343650"/>
              <a:ext cx="8089304" cy="523875"/>
            </a:xfrm>
            <a:prstGeom prst="rect">
              <a:avLst/>
            </a:prstGeom>
            <a:solidFill>
              <a:schemeClr val="dk1">
                <a:alpha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FC7B26-85A6-8012-03E6-D6C0C0862210}"/>
              </a:ext>
            </a:extLst>
          </p:cNvPr>
          <p:cNvSpPr txBox="1"/>
          <p:nvPr/>
        </p:nvSpPr>
        <p:spPr>
          <a:xfrm>
            <a:off x="1154629" y="4991981"/>
            <a:ext cx="8372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/>
              <a:t>Jason Pizatella</a:t>
            </a:r>
          </a:p>
          <a:p>
            <a:pPr algn="r"/>
            <a:r>
              <a:rPr lang="en-US" sz="2000" dirty="0"/>
              <a:t>Chief Executive Officer</a:t>
            </a:r>
          </a:p>
          <a:p>
            <a:pPr algn="r"/>
            <a:r>
              <a:rPr lang="en-US" sz="2000" dirty="0"/>
              <a:t>Contractors Association of West Virginia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9701C-81B8-31B5-8EAF-2A4AD4998732}"/>
              </a:ext>
            </a:extLst>
          </p:cNvPr>
          <p:cNvSpPr txBox="1"/>
          <p:nvPr/>
        </p:nvSpPr>
        <p:spPr>
          <a:xfrm>
            <a:off x="97684" y="2249183"/>
            <a:ext cx="11742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 </a:t>
            </a:r>
          </a:p>
          <a:p>
            <a:pPr algn="ctr"/>
            <a:endParaRPr lang="en-US" sz="6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D23B5-E97D-2AB4-4809-119DCA618B2B}"/>
              </a:ext>
            </a:extLst>
          </p:cNvPr>
          <p:cNvSpPr txBox="1"/>
          <p:nvPr/>
        </p:nvSpPr>
        <p:spPr>
          <a:xfrm>
            <a:off x="559251" y="626968"/>
            <a:ext cx="1081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October 8,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5D843-E425-5229-72A9-D9554003A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784" y="4694924"/>
            <a:ext cx="1761897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AAAF72-AF80-A6A4-BC48-490F0C6A5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1097" y="2216301"/>
            <a:ext cx="5409805" cy="2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2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6779F-D967-693F-225A-5F1125547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06FA41-4531-EE85-CF7E-99A9C629BAB2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54604-78EA-501F-88EF-017E81123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025" y="1176731"/>
            <a:ext cx="8019949" cy="4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B02BF-B0E6-B7E3-3D73-7069EA860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7B6BFD-177A-4120-CE5A-3021BD8CB819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D2D9D-27E6-C69C-806F-72CC2F351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4737" y="216568"/>
            <a:ext cx="8181473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1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64AC01-9CDC-9EAE-5C9A-67FD0E2F4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3C19E-4489-DE01-E4A4-26B80D40AC36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928F7-1248-50F8-453C-A39FE0D3E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4737" y="668452"/>
            <a:ext cx="8181473" cy="52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0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16CAB-BE53-A2DD-DB74-E755CDD7D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94DB49-FC23-863F-EFB3-9B89D35F35B3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1D9CA-7CD5-3E1E-A915-91243C6AC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221" y="668452"/>
            <a:ext cx="7848505" cy="52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4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392E33-63C6-6332-424A-8E3C56BA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AFF75E-FB61-2D03-54B6-4D315BA16DFC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7D898-C685-A3CA-292E-911A2B05A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676" y="924048"/>
            <a:ext cx="8521474" cy="47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7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DB214-1E26-7CD7-6B2C-D34342D8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84787D-A8AC-CC99-8C0E-5CCAEBC3DD62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C62A0-A018-7B1C-F083-CE79BBD9C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482" y="588960"/>
            <a:ext cx="7677509" cy="57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5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23E24-CB8F-442D-7D73-1CB5341EA334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3E946-EA34-A450-D86E-3A06C176920A}"/>
              </a:ext>
            </a:extLst>
          </p:cNvPr>
          <p:cNvSpPr txBox="1"/>
          <p:nvPr/>
        </p:nvSpPr>
        <p:spPr>
          <a:xfrm>
            <a:off x="4787661" y="2293867"/>
            <a:ext cx="63020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Authorized by West Virginia voters in October 2017, the Roads to Prosperity program invested $2.8 billion in road and bridge construction and maintenance throughout West Virginia.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7E560-BE37-C1F0-3CF8-B806242E8220}"/>
              </a:ext>
            </a:extLst>
          </p:cNvPr>
          <p:cNvSpPr txBox="1"/>
          <p:nvPr/>
        </p:nvSpPr>
        <p:spPr>
          <a:xfrm>
            <a:off x="228599" y="814896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Roads to </a:t>
            </a:r>
            <a:r>
              <a:rPr lang="en-US" sz="5400" b="1" u="sng" dirty="0"/>
              <a:t>Prosperity</a:t>
            </a:r>
            <a:r>
              <a:rPr lang="en-US" sz="4800" b="1" u="sng" dirty="0"/>
              <a:t> </a:t>
            </a:r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CE6DB714-B983-FD5A-00AB-53E4A5920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19" y="290251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7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23E24-CB8F-442D-7D73-1CB5341EA334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3E946-EA34-A450-D86E-3A06C176920A}"/>
              </a:ext>
            </a:extLst>
          </p:cNvPr>
          <p:cNvSpPr txBox="1"/>
          <p:nvPr/>
        </p:nvSpPr>
        <p:spPr>
          <a:xfrm>
            <a:off x="1662988" y="2105561"/>
            <a:ext cx="983218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1175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Corridor H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1175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	 King Coal Highway</a:t>
            </a:r>
          </a:p>
          <a:p>
            <a:pPr marL="511175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	 Coalfields Expressway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7E560-BE37-C1F0-3CF8-B806242E8220}"/>
              </a:ext>
            </a:extLst>
          </p:cNvPr>
          <p:cNvSpPr txBox="1"/>
          <p:nvPr/>
        </p:nvSpPr>
        <p:spPr>
          <a:xfrm>
            <a:off x="228600" y="498393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dirty="0">
                <a:solidFill>
                  <a:prstClr val="black"/>
                </a:solidFill>
                <a:latin typeface="Calibri" panose="020F0502020204030204"/>
              </a:rPr>
              <a:t>The ORIGINAL Big Three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2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23E24-CB8F-442D-7D73-1CB5341EA334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3E946-EA34-A450-D86E-3A06C176920A}"/>
              </a:ext>
            </a:extLst>
          </p:cNvPr>
          <p:cNvSpPr txBox="1"/>
          <p:nvPr/>
        </p:nvSpPr>
        <p:spPr>
          <a:xfrm>
            <a:off x="1343811" y="2062429"/>
            <a:ext cx="983218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1175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Infrastructure Investment and Jobs Act</a:t>
            </a:r>
          </a:p>
          <a:p>
            <a:pPr marL="511175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	 Inflation Reduction Act</a:t>
            </a:r>
          </a:p>
          <a:p>
            <a:pPr marL="511175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	 Fiscal Responsibility Act of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7E560-BE37-C1F0-3CF8-B806242E8220}"/>
              </a:ext>
            </a:extLst>
          </p:cNvPr>
          <p:cNvSpPr txBox="1"/>
          <p:nvPr/>
        </p:nvSpPr>
        <p:spPr>
          <a:xfrm>
            <a:off x="228600" y="498393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REAL Big Three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753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2FC7B26-85A6-8012-03E6-D6C0C0862210}"/>
              </a:ext>
            </a:extLst>
          </p:cNvPr>
          <p:cNvSpPr txBox="1"/>
          <p:nvPr/>
        </p:nvSpPr>
        <p:spPr>
          <a:xfrm>
            <a:off x="228599" y="449938"/>
            <a:ext cx="1173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Infrastructure</a:t>
            </a:r>
            <a:r>
              <a:rPr lang="en-US" sz="4800" b="1" u="sng" dirty="0"/>
              <a:t> Investment and Jobs Act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West Virginia Allocation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3E24-CB8F-442D-7D73-1CB5341EA334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C80A1-0133-F577-C419-43DEB76E7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22" b="9313"/>
          <a:stretch/>
        </p:blipFill>
        <p:spPr>
          <a:xfrm>
            <a:off x="499369" y="2699058"/>
            <a:ext cx="11193261" cy="2924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2FCCA-B107-908B-C230-47CF0EA1C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9"/>
          <a:stretch/>
        </p:blipFill>
        <p:spPr>
          <a:xfrm>
            <a:off x="9362458" y="3800475"/>
            <a:ext cx="2187297" cy="16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79947-C2F2-BCB4-4888-CC6B4FE76ADB}"/>
              </a:ext>
            </a:extLst>
          </p:cNvPr>
          <p:cNvSpPr txBox="1"/>
          <p:nvPr/>
        </p:nvSpPr>
        <p:spPr>
          <a:xfrm>
            <a:off x="479675" y="327227"/>
            <a:ext cx="10998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</a:t>
            </a:r>
            <a:r>
              <a:rPr lang="en-US" sz="5400" b="1" u="sng" dirty="0">
                <a:solidFill>
                  <a:prstClr val="black"/>
                </a:solidFill>
                <a:latin typeface="Calibri" panose="020F0502020204030204"/>
              </a:rPr>
              <a:t>CAWV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FBF27-7B10-57C1-959E-B650F3BE34E3}"/>
              </a:ext>
            </a:extLst>
          </p:cNvPr>
          <p:cNvSpPr txBox="1"/>
          <p:nvPr/>
        </p:nvSpPr>
        <p:spPr>
          <a:xfrm>
            <a:off x="388558" y="1500996"/>
            <a:ext cx="1099831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MISSION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2000" dirty="0">
                <a:solidFill>
                  <a:srgbClr val="0066CC"/>
                </a:solidFill>
                <a:latin typeface="Calibri" panose="020F0502020204030204"/>
              </a:rPr>
              <a:t>We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serves </a:t>
            </a:r>
            <a:r>
              <a:rPr lang="en-US" sz="2000" dirty="0">
                <a:solidFill>
                  <a:srgbClr val="0066CC"/>
                </a:solidFill>
                <a:latin typeface="Calibri" panose="020F0502020204030204"/>
              </a:rPr>
              <a:t>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members, the construction industry, and the general public through communication, education, representation, and promotion.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srgbClr val="0066CC"/>
                </a:solidFill>
                <a:latin typeface="Calibri" panose="020F0502020204030204"/>
              </a:rPr>
              <a:t>OUR VISION</a:t>
            </a:r>
            <a:r>
              <a:rPr lang="en-US" sz="2000" b="1" dirty="0">
                <a:solidFill>
                  <a:srgbClr val="0066CC"/>
                </a:solidFill>
                <a:latin typeface="Calibri" panose="020F0502020204030204"/>
              </a:rPr>
              <a:t>: </a:t>
            </a:r>
            <a:r>
              <a:rPr lang="en-US" sz="2000" dirty="0">
                <a:solidFill>
                  <a:srgbClr val="0066CC"/>
                </a:solidFill>
                <a:latin typeface="Calibri" panose="020F0502020204030204"/>
              </a:rPr>
              <a:t>CAWV is the only full-service trade association representing every aspect of the </a:t>
            </a:r>
            <a:r>
              <a:rPr lang="en-US" sz="2000">
                <a:solidFill>
                  <a:srgbClr val="0066CC"/>
                </a:solidFill>
                <a:latin typeface="Calibri" panose="020F0502020204030204"/>
              </a:rPr>
              <a:t>West Virginia construction </a:t>
            </a:r>
            <a:r>
              <a:rPr lang="en-US" sz="2000" dirty="0">
                <a:solidFill>
                  <a:srgbClr val="0066CC"/>
                </a:solidFill>
                <a:latin typeface="Calibri" panose="020F0502020204030204"/>
              </a:rPr>
              <a:t>industry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heavy/highway, building, and utility contractors and those who support them.  We have over 500 members employing over 22,000 men and women who are “Hard at Work” building a better West Virginia.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F8B78-56D9-8FF6-C51F-5226FF8A7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5794"/>
            <a:ext cx="12192000" cy="3102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09ED1-C205-2C11-5D72-786266050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19" y="4097933"/>
            <a:ext cx="2380571" cy="880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5D7B51-5F5D-5AA6-129C-F67AC43F4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970" y="4063897"/>
            <a:ext cx="3609604" cy="801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EBECE-6A5D-3251-15D0-996BAF775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065" y="4097933"/>
            <a:ext cx="3161479" cy="832244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626698FD-4832-F3A0-5851-0DEDA388A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5" y="5088080"/>
            <a:ext cx="2399819" cy="1442693"/>
          </a:xfrm>
          <a:prstGeom prst="rect">
            <a:avLst/>
          </a:prstGeom>
        </p:spPr>
      </p:pic>
      <p:pic>
        <p:nvPicPr>
          <p:cNvPr id="15" name="Picture 14" descr="A black outline of a state with a red excavator and a red excavator&#10;&#10;Description automatically generated">
            <a:extLst>
              <a:ext uri="{FF2B5EF4-FFF2-40B4-BE49-F238E27FC236}">
                <a16:creationId xmlns:a16="http://schemas.microsoft.com/office/drawing/2014/main" id="{3C42241F-2AA5-96CC-8855-C078DDA0C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43" y="5031635"/>
            <a:ext cx="1697008" cy="1595535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920FD0-F963-D2D2-832D-A2824BF8D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2739"/>
              </p:ext>
            </p:extLst>
          </p:nvPr>
        </p:nvGraphicFramePr>
        <p:xfrm>
          <a:off x="5471038" y="5131093"/>
          <a:ext cx="1595535" cy="159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3428737" imgH="3428766" progId="Acrobat.Document.DC">
                  <p:embed/>
                </p:oleObj>
              </mc:Choice>
              <mc:Fallback>
                <p:oleObj name="Acrobat Document" r:id="rId8" imgW="3428737" imgH="342876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1038" y="5131093"/>
                        <a:ext cx="1595535" cy="1595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16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23E24-CB8F-442D-7D73-1CB5341EA334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3E946-EA34-A450-D86E-3A06C176920A}"/>
              </a:ext>
            </a:extLst>
          </p:cNvPr>
          <p:cNvSpPr txBox="1"/>
          <p:nvPr/>
        </p:nvSpPr>
        <p:spPr>
          <a:xfrm>
            <a:off x="1396477" y="1755585"/>
            <a:ext cx="983218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Surety bonds ensure the completion of public projects.</a:t>
            </a:r>
          </a:p>
          <a:p>
            <a:pPr algn="just"/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7E560-BE37-C1F0-3CF8-B806242E8220}"/>
              </a:ext>
            </a:extLst>
          </p:cNvPr>
          <p:cNvSpPr txBox="1"/>
          <p:nvPr/>
        </p:nvSpPr>
        <p:spPr>
          <a:xfrm>
            <a:off x="228600" y="153566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The Importance of Surety Bonds </a:t>
            </a:r>
            <a:endParaRPr lang="en-US" sz="4800" b="1" u="sng" dirty="0"/>
          </a:p>
        </p:txBody>
      </p:sp>
      <p:pic>
        <p:nvPicPr>
          <p:cNvPr id="5" name="Picture 4" descr="A close-up of a puzzle&#10;&#10;AI-generated content may be incorrect.">
            <a:extLst>
              <a:ext uri="{FF2B5EF4-FFF2-40B4-BE49-F238E27FC236}">
                <a16:creationId xmlns:a16="http://schemas.microsoft.com/office/drawing/2014/main" id="{77CEB7AF-3929-6CF8-1F3A-529AA448A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81" y="3326898"/>
            <a:ext cx="5090398" cy="27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BB693-C1F7-36EB-C8AA-0073C8A7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A45311-378E-A059-3C82-52A73885E4FF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A8ABB-B1ED-FE79-2E5F-8A85A2F7C122}"/>
              </a:ext>
            </a:extLst>
          </p:cNvPr>
          <p:cNvSpPr txBox="1"/>
          <p:nvPr/>
        </p:nvSpPr>
        <p:spPr>
          <a:xfrm>
            <a:off x="1620764" y="1803150"/>
            <a:ext cx="983218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 Work Zone Safety</a:t>
            </a:r>
          </a:p>
          <a:p>
            <a:pPr algn="just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lang="en-US" sz="3800" b="1" dirty="0">
                <a:solidFill>
                  <a:prstClr val="black"/>
                </a:solidFill>
                <a:latin typeface="Calibri" panose="020F0502020204030204"/>
              </a:rPr>
              <a:t>Uncertainty over Tariffs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lang="en-US" sz="3800" b="1" dirty="0">
                <a:solidFill>
                  <a:prstClr val="black"/>
                </a:solidFill>
                <a:latin typeface="Calibri" panose="020F0502020204030204"/>
              </a:rPr>
              <a:t>Successor for the Infrastructure Investment and Jobs Act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algn="just"/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lang="en-US" sz="3800" b="1" dirty="0">
                <a:solidFill>
                  <a:prstClr val="black"/>
                </a:solidFill>
                <a:latin typeface="Calibri" panose="020F0502020204030204"/>
              </a:rPr>
              <a:t> Future of the Federal Highway Trust Fund and Motor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 Excise Taxes</a:t>
            </a:r>
            <a:endParaRPr lang="en-US" sz="38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Federal Pe</a:t>
            </a:r>
            <a:r>
              <a:rPr lang="en-US" sz="3800" b="1" dirty="0" err="1">
                <a:solidFill>
                  <a:prstClr val="black"/>
                </a:solidFill>
                <a:latin typeface="Calibri" panose="020F0502020204030204"/>
              </a:rPr>
              <a:t>rmitting</a:t>
            </a:r>
            <a:r>
              <a:rPr lang="en-US" sz="3800" b="1" dirty="0">
                <a:solidFill>
                  <a:prstClr val="black"/>
                </a:solidFill>
                <a:latin typeface="Calibri" panose="020F0502020204030204"/>
              </a:rPr>
              <a:t> Reform</a:t>
            </a:r>
            <a:endParaRPr lang="en-US" sz="3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E2FF8-90C5-3315-DBC7-81E9CF4CCCCB}"/>
              </a:ext>
            </a:extLst>
          </p:cNvPr>
          <p:cNvSpPr txBox="1"/>
          <p:nvPr/>
        </p:nvSpPr>
        <p:spPr>
          <a:xfrm>
            <a:off x="228600" y="498393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Challenges Ahead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5283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23E24-CB8F-442D-7D73-1CB5341EA334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7E560-BE37-C1F0-3CF8-B806242E8220}"/>
              </a:ext>
            </a:extLst>
          </p:cNvPr>
          <p:cNvSpPr txBox="1"/>
          <p:nvPr/>
        </p:nvSpPr>
        <p:spPr>
          <a:xfrm>
            <a:off x="228600" y="498393"/>
            <a:ext cx="1173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Number One Challenge:</a:t>
            </a:r>
          </a:p>
          <a:p>
            <a:pPr algn="ctr"/>
            <a:r>
              <a:rPr lang="en-US" sz="5400" b="1" u="sng" dirty="0"/>
              <a:t>Workforce Recruitment and Retention</a:t>
            </a:r>
            <a:endParaRPr lang="en-US" sz="4800" b="1" u="sng" dirty="0"/>
          </a:p>
        </p:txBody>
      </p:sp>
      <p:pic>
        <p:nvPicPr>
          <p:cNvPr id="8" name="Picture 7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CC4A1A02-46EC-F55C-345A-52D7FA096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5" y="2650896"/>
            <a:ext cx="5289997" cy="31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76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7AD1F-1ECB-627C-FEFE-D22A15F35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C72D5B-8B8F-BA3D-8E06-F515B34C888A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F84BA-7725-8250-8D8B-D05C13C54136}"/>
              </a:ext>
            </a:extLst>
          </p:cNvPr>
          <p:cNvSpPr txBox="1"/>
          <p:nvPr/>
        </p:nvSpPr>
        <p:spPr>
          <a:xfrm>
            <a:off x="285750" y="73276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Why the Construction Industry?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5" name="Online Media 4" title="Why Construction?">
            <a:hlinkClick r:id="" action="ppaction://media"/>
            <a:extLst>
              <a:ext uri="{FF2B5EF4-FFF2-40B4-BE49-F238E27FC236}">
                <a16:creationId xmlns:a16="http://schemas.microsoft.com/office/drawing/2014/main" id="{A63AB24D-522A-9F88-543B-64DCEFCB97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6396" y="1133516"/>
            <a:ext cx="9599208" cy="53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95E503-14AF-C7AA-A974-F000258B4E0F}"/>
              </a:ext>
            </a:extLst>
          </p:cNvPr>
          <p:cNvSpPr/>
          <p:nvPr/>
        </p:nvSpPr>
        <p:spPr>
          <a:xfrm>
            <a:off x="-66675" y="311690"/>
            <a:ext cx="12401550" cy="133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30E1FD-CACD-3C2C-1455-169445C58014}"/>
              </a:ext>
            </a:extLst>
          </p:cNvPr>
          <p:cNvGrpSpPr/>
          <p:nvPr/>
        </p:nvGrpSpPr>
        <p:grpSpPr>
          <a:xfrm flipH="1">
            <a:off x="-104775" y="5044894"/>
            <a:ext cx="12306300" cy="2060756"/>
            <a:chOff x="-1972694" y="4493976"/>
            <a:chExt cx="14174219" cy="23735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83BED6-B204-C476-46BA-371D9501C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45" b="21771"/>
            <a:stretch/>
          </p:blipFill>
          <p:spPr>
            <a:xfrm>
              <a:off x="6116609" y="4493976"/>
              <a:ext cx="6084916" cy="2373549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623E24-CB8F-442D-7D73-1CB5341EA334}"/>
                </a:ext>
              </a:extLst>
            </p:cNvPr>
            <p:cNvSpPr/>
            <p:nvPr/>
          </p:nvSpPr>
          <p:spPr>
            <a:xfrm>
              <a:off x="-1972694" y="6343650"/>
              <a:ext cx="8089304" cy="523875"/>
            </a:xfrm>
            <a:prstGeom prst="rect">
              <a:avLst/>
            </a:prstGeom>
            <a:solidFill>
              <a:schemeClr val="dk1">
                <a:alpha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FC7B26-85A6-8012-03E6-D6C0C0862210}"/>
              </a:ext>
            </a:extLst>
          </p:cNvPr>
          <p:cNvSpPr txBox="1"/>
          <p:nvPr/>
        </p:nvSpPr>
        <p:spPr>
          <a:xfrm>
            <a:off x="1344410" y="5015698"/>
            <a:ext cx="8372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/>
              <a:t>Jason Pizatella</a:t>
            </a:r>
          </a:p>
          <a:p>
            <a:pPr algn="r"/>
            <a:r>
              <a:rPr lang="en-US" sz="2000" dirty="0"/>
              <a:t>Chief Executive Officer</a:t>
            </a:r>
          </a:p>
          <a:p>
            <a:pPr algn="r"/>
            <a:r>
              <a:rPr lang="en-US" sz="2000" dirty="0"/>
              <a:t>Contractors Association of West Virginia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55EB9-6AF5-38F8-5F6C-A0C44BAA6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25" y="4684370"/>
            <a:ext cx="1761897" cy="1743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FE49EE-013B-94CA-01CA-9E2144B6C423}"/>
              </a:ext>
            </a:extLst>
          </p:cNvPr>
          <p:cNvSpPr txBox="1"/>
          <p:nvPr/>
        </p:nvSpPr>
        <p:spPr>
          <a:xfrm>
            <a:off x="403105" y="463877"/>
            <a:ext cx="1081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Questions?</a:t>
            </a:r>
            <a:endParaRPr lang="en-US" sz="3200" b="1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460072-1F81-6B94-8496-BE4F1CA6F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1097" y="2216301"/>
            <a:ext cx="5409805" cy="2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8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23E24-CB8F-442D-7D73-1CB5341EA334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7E560-BE37-C1F0-3CF8-B806242E8220}"/>
              </a:ext>
            </a:extLst>
          </p:cNvPr>
          <p:cNvSpPr txBox="1"/>
          <p:nvPr/>
        </p:nvSpPr>
        <p:spPr>
          <a:xfrm>
            <a:off x="228600" y="107465"/>
            <a:ext cx="1173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2023 </a:t>
            </a:r>
          </a:p>
          <a:p>
            <a:pPr algn="ctr"/>
            <a:r>
              <a:rPr lang="en-US" sz="5400" b="1" u="sng" dirty="0"/>
              <a:t>Centennial Anniversary</a:t>
            </a:r>
          </a:p>
        </p:txBody>
      </p:sp>
      <p:pic>
        <p:nvPicPr>
          <p:cNvPr id="5" name="Picture 4" descr="A bridge over a forest&#10;&#10;Description automatically generated">
            <a:extLst>
              <a:ext uri="{FF2B5EF4-FFF2-40B4-BE49-F238E27FC236}">
                <a16:creationId xmlns:a16="http://schemas.microsoft.com/office/drawing/2014/main" id="{6B642570-203C-E101-D78D-FD1061A2D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81" y="1961336"/>
            <a:ext cx="5607169" cy="4328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617F6-25BB-9DD0-BF57-CA7DF2B05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532" y="2673903"/>
            <a:ext cx="264589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7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23E24-CB8F-442D-7D73-1CB5341EA334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C7B26-85A6-8012-03E6-D6C0C0862210}"/>
              </a:ext>
            </a:extLst>
          </p:cNvPr>
          <p:cNvSpPr txBox="1"/>
          <p:nvPr/>
        </p:nvSpPr>
        <p:spPr>
          <a:xfrm>
            <a:off x="285750" y="73276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FAST MONEY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By the Associated General Contractors of Oklahoma</a:t>
            </a:r>
          </a:p>
        </p:txBody>
      </p:sp>
      <p:pic>
        <p:nvPicPr>
          <p:cNvPr id="2" name="Online Media 1" title="FAST MONEY">
            <a:hlinkClick r:id="" action="ppaction://media"/>
            <a:extLst>
              <a:ext uri="{FF2B5EF4-FFF2-40B4-BE49-F238E27FC236}">
                <a16:creationId xmlns:a16="http://schemas.microsoft.com/office/drawing/2014/main" id="{154E7BAB-F116-46DB-E7F3-576D369C70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1150" y="1465135"/>
            <a:ext cx="8839200" cy="4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056C5-5A7C-FC5F-D1B5-9DC27065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8F37CE-51B9-335D-5332-37E8768AB06D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with cars on it&#10;&#10;AI-generated content may be incorrect.">
            <a:extLst>
              <a:ext uri="{FF2B5EF4-FFF2-40B4-BE49-F238E27FC236}">
                <a16:creationId xmlns:a16="http://schemas.microsoft.com/office/drawing/2014/main" id="{01AADB0B-1CA5-0380-B8AA-9038205F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91" y="0"/>
            <a:ext cx="9580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CD9986-CB4E-007C-ACA5-7FCD1FA8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06BC03-0B3A-D8C0-4451-8E67A5CA4AEC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A4436-1A7A-F635-222D-B0E989991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5691" y="1433038"/>
            <a:ext cx="9580617" cy="39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65C4B-41AE-F547-56E2-C2E24C41B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DA0BD0-30F5-6590-8DEB-C9DBA0DCA970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89A54-7759-7308-2A5F-DF28F05E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998" y="788249"/>
            <a:ext cx="7042002" cy="52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9E75E1-1390-D12A-5253-F7B42C4E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5C93BA-72E2-12F4-0EB1-120ED77954D4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DAFF9-06F4-2723-C3D1-6AEDF8939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300" y="1173192"/>
            <a:ext cx="9527400" cy="45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043D83-AD66-4952-7187-DFB17F3DA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17DB88-FF5A-F270-C600-9E0178B6BA25}"/>
              </a:ext>
            </a:extLst>
          </p:cNvPr>
          <p:cNvSpPr/>
          <p:nvPr/>
        </p:nvSpPr>
        <p:spPr>
          <a:xfrm flipH="1">
            <a:off x="-200025" y="6650813"/>
            <a:ext cx="12401550" cy="45483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34A25-307A-AA89-1AAA-817A481F0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025" y="1173192"/>
            <a:ext cx="8019949" cy="45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3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C16EFFACB1349A665F8EE5894EE41" ma:contentTypeVersion="" ma:contentTypeDescription="Create a new document." ma:contentTypeScope="" ma:versionID="b801d8ccda1f74e5a08a68d599a28627">
  <xsd:schema xmlns:xsd="http://www.w3.org/2001/XMLSchema" xmlns:xs="http://www.w3.org/2001/XMLSchema" xmlns:p="http://schemas.microsoft.com/office/2006/metadata/properties" xmlns:ns2="8c6278e3-9b26-43e6-a5ea-26220a879a18" targetNamespace="http://schemas.microsoft.com/office/2006/metadata/properties" ma:root="true" ma:fieldsID="c79d92dd027d08f41ee6df0f4b0df29c" ns2:_="">
    <xsd:import namespace="8c6278e3-9b26-43e6-a5ea-26220a879a1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278e3-9b26-43e6-a5ea-26220a879a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4F7377-D94D-45F1-8EC6-52367BC7AA5D}"/>
</file>

<file path=customXml/itemProps2.xml><?xml version="1.0" encoding="utf-8"?>
<ds:datastoreItem xmlns:ds="http://schemas.openxmlformats.org/officeDocument/2006/customXml" ds:itemID="{229CE770-1D41-4539-8465-43F2C9F250BB}"/>
</file>

<file path=customXml/itemProps3.xml><?xml version="1.0" encoding="utf-8"?>
<ds:datastoreItem xmlns:ds="http://schemas.openxmlformats.org/officeDocument/2006/customXml" ds:itemID="{1760480A-0AFB-405C-BCF8-8E5761B72880}"/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276</Words>
  <Application>Microsoft Office PowerPoint</Application>
  <PresentationFormat>Widescreen</PresentationFormat>
  <Paragraphs>42</Paragraphs>
  <Slides>24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 Light</vt:lpstr>
      <vt:lpstr>Arial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Cassidy Webb</dc:creator>
  <cp:lastModifiedBy>Jason Pizatella</cp:lastModifiedBy>
  <cp:revision>201</cp:revision>
  <cp:lastPrinted>2022-11-16T16:46:08Z</cp:lastPrinted>
  <dcterms:created xsi:type="dcterms:W3CDTF">2022-11-14T20:28:30Z</dcterms:created>
  <dcterms:modified xsi:type="dcterms:W3CDTF">2025-10-07T23:00:05Z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0x010100ABFC16EFFACB1349A665F8EE5894EE41</vt:lpwstr>
  </property>
</Properties>
</file>