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Playfair Display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4" Type="http://schemas.openxmlformats.org/officeDocument/2006/relationships/font" Target="fonts/PlayfairDisplay-boldItalic.fntdata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33" Type="http://schemas.openxmlformats.org/officeDocument/2006/relationships/font" Target="fonts/PlayfairDisplay-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viewProps" Target="viewProps.xml"/><Relationship Id="rId29" Type="http://schemas.openxmlformats.org/officeDocument/2006/relationships/slide" Target="slides/slide24.xml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font" Target="fonts/PlayfairDisplay-bold.fntdata"/><Relationship Id="rId37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customXml" Target="../customXml/item2.xml"/><Relationship Id="rId3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14" Type="http://schemas.openxmlformats.org/officeDocument/2006/relationships/slide" Target="slides/slide9.xml"/><Relationship Id="rId35" Type="http://schemas.openxmlformats.org/officeDocument/2006/relationships/customXml" Target="../customXml/item1.xml"/><Relationship Id="rId8" Type="http://schemas.openxmlformats.org/officeDocument/2006/relationships/slide" Target="slides/slide3.xml"/><Relationship Id="rId3" Type="http://schemas.openxmlformats.org/officeDocument/2006/relationships/presProps" Target="presProps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8cfee0d85a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8cfee0d85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5af84d7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5af84d7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8d076cd4e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8d076cd4e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cfee0d85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8cfee0d85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8cfee0d8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8cfee0d8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cfee0d85a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8cfee0d85a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8d076cd4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8d076cd4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d076cd4e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8d076cd4e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d076cd4e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8d076cd4e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8e320bb9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8e320bb9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7fe08d684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7fe08d684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8e320bb96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8e320bb96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225af84d7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225af84d7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8e320bb96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8e320bb96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8cfee0d8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8cfee0d8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8cfee0d8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8cfee0d8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225af84d7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225af84d7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25af84d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25af84d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fe08d684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7fe08d684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cfee0d85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cfee0d85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cfee0d85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cfee0d85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8cfee0d85a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8cfee0d85a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8cfee0d85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8cfee0d85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7fe08d684c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7fe08d684c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902150" y="714550"/>
            <a:ext cx="3991200" cy="3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Connecting</a:t>
            </a:r>
            <a:r>
              <a:rPr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with Your Clients: Social Media Marketing that works for your Agency 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Kristin Meeks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www.wvsocialmedia.com</a:t>
            </a:r>
            <a:endParaRPr sz="2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Educational Content</a:t>
            </a:r>
            <a:endParaRPr sz="2500"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237050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Positioning you as the expert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Explainer Posts: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 vs. term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 coverage tips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pull info from website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confidently say 90% of your </a:t>
            </a: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accurate? 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Entertainment</a:t>
            </a:r>
            <a:endParaRPr sz="2500"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Entertain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relatable memes, seasonal posts</a:t>
            </a:r>
            <a:b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Storytelling strategies: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client stories (with permission) to show real impact</a:t>
            </a:r>
            <a:b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Employee spotlights: birthdays &amp; anniversaries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Engaging Content</a:t>
            </a:r>
            <a:endParaRPr sz="2500"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237050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Visually appealing: </a:t>
            </a: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canva.com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Branding tips: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Consistency,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Trustworthiness,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Approachable tone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If Social Media isn’t your only job….</a:t>
            </a:r>
            <a:endParaRPr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a content calendar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have to be on all the social media platforms?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LinkedIn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Instagram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Basic Social Media Set Up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Is your Agency represented on your social media sites?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Logo (correctly formatted)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Agency info (hours, description)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Website/phone number (listed and correct)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Welcome Post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 Item: Google Your Agency Name 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6" title="Screenshot 2025-09-30 at 8.19.18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2200" y="445025"/>
            <a:ext cx="3367349" cy="20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Strategies that Work</a:t>
            </a:r>
            <a:endParaRPr sz="2500"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311700" y="1076700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Balancing organic vs. paid content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Posting frequency &amp; timing (quality &gt; quantity)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video &amp; live sessions to build personal connection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Leveraging local community involvement (sponsorships, events, partnerships)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Reputation management: responding to comments, reviews, and DMs professionally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Organic v. Paid Content 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Consistent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relevant, engaging and entertaining content works without paid ads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When to use paid ads?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 campaigns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 term solution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Pushing them to a website (capture more info)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Posting Times and Frequency</a:t>
            </a:r>
            <a:endParaRPr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9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Generally Speaking: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thing in the morning,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thing before sleep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8am &amp; 8pm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Insights: Exact times/types of content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 Button (Facebook and Instagram)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insights: business.facebook.com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Video Strategy</a:t>
            </a: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0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Start with 1-2 videos a month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Face-time/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Voice Over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/music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Captions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 form (under 90 seconds)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Vertical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Ideas: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Tips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Behind the scenes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go live, download and reuse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Community Involvement</a:t>
            </a:r>
            <a:endParaRPr sz="2500"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Supports Local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ommunity involvement: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Sponsorships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list of events you participate in every year add them to your content calendar for social media.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79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About Me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664512"/>
            <a:ext cx="7212300" cy="3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Marketing/Ad/PR degree from Marietta College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Masters in Integrated Marketing Communications from WVU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6+ years of higher education marketing/outreach experience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15 years of Entrepreneurship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19 years of higher education teaching experience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Chamber Board Member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Chair of the Board  Entrepreneurship Program (Marietta College) 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Past board member of Downtown PKB (Mainstreet Parkersburg), Belpre Chamber, Firefly-Spark of Hope, Advisory Committee to Nonprofits LEAD (Marietta College)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Program Advisor at Washington State of Ohio and Washington County Career Center 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050505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I’m a wife and a mom.</a:t>
            </a:r>
            <a:endParaRPr sz="1300">
              <a:solidFill>
                <a:srgbClr val="050505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132" y="176075"/>
            <a:ext cx="2389070" cy="3185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Marketing Meets Customer Service</a:t>
            </a: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Reputation management: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Responding to comments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messages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are made in the DMs.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Do’s and Don’ts of Social Media</a:t>
            </a:r>
            <a:endParaRPr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3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Plan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Don’t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weeks without posting and expect it to be seen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use Social Media as a Communication Tool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allow personal opinions on hot button topics to be posted to a business page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have more than 1 admin on your page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not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leave 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multiple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former employees as admin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Track Your Efforts 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What's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working? What’s not?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Reach: how many people saw your content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Impressions: number of times they saw it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Clicks: links, see more button, photos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Engagement: Likes, Comments, Shares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business.facebook.com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5"/>
          <p:cNvSpPr txBox="1"/>
          <p:nvPr>
            <p:ph idx="1" type="body"/>
          </p:nvPr>
        </p:nvSpPr>
        <p:spPr>
          <a:xfrm>
            <a:off x="311700" y="1126025"/>
            <a:ext cx="701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Figure out how you want to be seen online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Make a list of content you could start sharing now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Put standards in place so everyone is being smart on social media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Look into your successes and failures 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Action Plan: </a:t>
            </a:r>
            <a:endParaRPr i="1"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Pick one platform, one content type, and one posting goal for next month.</a:t>
            </a:r>
            <a:endParaRPr i="1"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Offer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6"/>
          <p:cNvSpPr txBox="1"/>
          <p:nvPr>
            <p:ph idx="1" type="body"/>
          </p:nvPr>
        </p:nvSpPr>
        <p:spPr>
          <a:xfrm>
            <a:off x="311700" y="1126025"/>
            <a:ext cx="701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Social Media Audits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Consulting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900"/>
              <a:buFont typeface="Calibri"/>
              <a:buChar char="●"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Content Creation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Interested? www.wvsocialmedia.com/start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Scan the QR Code and Fill Out the Form:</a:t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6" title="WVSM QR Code.png"/>
          <p:cNvPicPr preferRelativeResize="0"/>
          <p:nvPr/>
        </p:nvPicPr>
        <p:blipFill rotWithShape="1">
          <a:blip r:embed="rId4">
            <a:alphaModFix/>
          </a:blip>
          <a:srcRect b="11670" l="0" r="0" t="12451"/>
          <a:stretch/>
        </p:blipFill>
        <p:spPr>
          <a:xfrm>
            <a:off x="5177275" y="2423725"/>
            <a:ext cx="2152324" cy="20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2500"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26025"/>
            <a:ext cx="701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Basics of Social Media for Your Agency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What Platforms are your Clients on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How do we know what is working?</a:t>
            </a:r>
            <a:endParaRPr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3000"/>
              <a:buFont typeface="Calibri"/>
              <a:buChar char="●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Do’s and Don’ts of Social Media Posting</a:t>
            </a:r>
            <a:r>
              <a:rPr lang="en" sz="30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Why Social Media Matters </a:t>
            </a:r>
            <a:endParaRPr sz="2500"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5911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Huge Shift has </a:t>
            </a:r>
            <a: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happened</a:t>
            </a:r>
            <a: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in how clients find and trust businesses</a:t>
            </a:r>
            <a:b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591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Relationship building as moved online </a:t>
            </a:r>
            <a:b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5911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●"/>
            </a:pPr>
            <a: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Industry-specific benefits:</a:t>
            </a:r>
            <a:br>
              <a:rPr lang="en" sz="186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591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○"/>
            </a:pPr>
            <a:r>
              <a:rPr lang="en" sz="14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Humanizing agents</a:t>
            </a:r>
            <a:br>
              <a:rPr lang="en" sz="14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591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○"/>
            </a:pPr>
            <a:r>
              <a:rPr lang="en" sz="14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trust in a low-touch, high-trust service</a:t>
            </a:r>
            <a:br>
              <a:rPr lang="en" sz="14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591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18"/>
              <a:buChar char="○"/>
            </a:pPr>
            <a:r>
              <a:rPr lang="en" sz="14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Staying top of mind during life events (weddings, new homes, kids, retirement)</a:t>
            </a:r>
            <a:br>
              <a:rPr lang="en" sz="149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9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t/>
            </a:r>
            <a:endParaRPr sz="166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149800" cy="52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From Word of Mouth to World of Mouth</a:t>
            </a:r>
            <a:endParaRPr sz="2320"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the past, referrals from friends, family, or community groups were the #1 way people chose an insurance agent.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Today, </a:t>
            </a:r>
            <a:r>
              <a:rPr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referrals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have taken over: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reviews,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 recommendations,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 endorsements,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shares.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client is far more likely to “Google you” or check your social media presence before they ever call.</a:t>
            </a:r>
            <a:b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5895900" y="888100"/>
            <a:ext cx="29727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Around 70% of consumers check a business’s online presence before making a purchase or scheduling a service </a:t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(HubSpot, 2024).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Why is Social Media is everyone job?</a:t>
            </a:r>
            <a:endParaRPr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all content creators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all have tiny computers in our hands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are all photographers/videographers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 item: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down what photos are currently on your phone that you could use to create content, make a note of who has access to your agency social media pages.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Where are your clients? </a:t>
            </a:r>
            <a:endParaRPr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965675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</a:t>
            </a: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community building &amp; ads</a:t>
            </a:r>
            <a:b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LinkedIn</a:t>
            </a: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professional credibility &amp; networking</a:t>
            </a: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Google-</a:t>
            </a: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#1 search engine</a:t>
            </a: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decide: </a:t>
            </a: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57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Audience demographics, </a:t>
            </a: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57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vs. broad reach, </a:t>
            </a: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457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" sz="2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type</a:t>
            </a:r>
            <a:endParaRPr sz="2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EF16C6"/>
                </a:solidFill>
                <a:latin typeface="Calibri"/>
                <a:ea typeface="Calibri"/>
                <a:cs typeface="Calibri"/>
                <a:sym typeface="Calibri"/>
              </a:rPr>
              <a:t>Content That Connects</a:t>
            </a:r>
            <a:endParaRPr sz="2500">
              <a:solidFill>
                <a:srgbClr val="EF16C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508400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Educate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Entertain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Engage</a:t>
            </a:r>
            <a:b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1100">
                <a:solidFill>
                  <a:schemeClr val="dk1"/>
                </a:solidFill>
              </a:rPr>
            </a:b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00">
                <a:solidFill>
                  <a:srgbClr val="4ED81D"/>
                </a:solidFill>
                <a:latin typeface="Calibri"/>
                <a:ea typeface="Calibri"/>
                <a:cs typeface="Calibri"/>
                <a:sym typeface="Calibri"/>
              </a:rPr>
              <a:t>Content is King</a:t>
            </a:r>
            <a:endParaRPr sz="2500">
              <a:solidFill>
                <a:srgbClr val="4ED8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382100"/>
            <a:ext cx="45858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makes you follow a page?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know the Business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Business put out relevant information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Business is entertaining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Content drives likes, engagement and shares 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FC16EFFACB1349A665F8EE5894EE41" ma:contentTypeVersion="" ma:contentTypeDescription="Create a new document." ma:contentTypeScope="" ma:versionID="b801d8ccda1f74e5a08a68d599a28627">
  <xsd:schema xmlns:xsd="http://www.w3.org/2001/XMLSchema" xmlns:xs="http://www.w3.org/2001/XMLSchema" xmlns:p="http://schemas.microsoft.com/office/2006/metadata/properties" xmlns:ns2="8c6278e3-9b26-43e6-a5ea-26220a879a18" targetNamespace="http://schemas.microsoft.com/office/2006/metadata/properties" ma:root="true" ma:fieldsID="c79d92dd027d08f41ee6df0f4b0df29c" ns2:_="">
    <xsd:import namespace="8c6278e3-9b26-43e6-a5ea-26220a879a1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278e3-9b26-43e6-a5ea-26220a879a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8DF04F-3961-423D-9C06-E4121F82CA35}"/>
</file>

<file path=customXml/itemProps2.xml><?xml version="1.0" encoding="utf-8"?>
<ds:datastoreItem xmlns:ds="http://schemas.openxmlformats.org/officeDocument/2006/customXml" ds:itemID="{0F9AFEE3-4100-43EC-9CE3-F06C6EDE1E89}"/>
</file>

<file path=customXml/itemProps3.xml><?xml version="1.0" encoding="utf-8"?>
<ds:datastoreItem xmlns:ds="http://schemas.openxmlformats.org/officeDocument/2006/customXml" ds:itemID="{5D886A2D-2DB7-4FEB-8B7B-B942BEEED2A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0x010100ABFC16EFFACB1349A665F8EE5894EE41</vt:lpwstr>
  </property>
</Properties>
</file>