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entation.xml" ContentType="application/vnd.openxmlformats-officedocument.presentationml.presentation.main+xml"/>
  <Override PartName="/ppt/slides/slide17.xml" ContentType="application/vnd.openxmlformats-officedocument.presentationml.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4.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71" r:id="rId3"/>
    <p:sldId id="272" r:id="rId4"/>
    <p:sldId id="257" r:id="rId5"/>
    <p:sldId id="258" r:id="rId6"/>
    <p:sldId id="260" r:id="rId7"/>
    <p:sldId id="259" r:id="rId8"/>
    <p:sldId id="261" r:id="rId9"/>
    <p:sldId id="262" r:id="rId10"/>
    <p:sldId id="263" r:id="rId11"/>
    <p:sldId id="265" r:id="rId12"/>
    <p:sldId id="266" r:id="rId13"/>
    <p:sldId id="267" r:id="rId14"/>
    <p:sldId id="268" r:id="rId15"/>
    <p:sldId id="269" r:id="rId16"/>
    <p:sldId id="273" r:id="rId17"/>
    <p:sldId id="27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588669-1EFB-4F40-A83F-484C3E42435A}" v="1" dt="2025-10-06T13:24:34.6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49395" autoAdjust="0"/>
  </p:normalViewPr>
  <p:slideViewPr>
    <p:cSldViewPr snapToGrid="0">
      <p:cViewPr varScale="1">
        <p:scale>
          <a:sx n="54" d="100"/>
          <a:sy n="54" d="100"/>
        </p:scale>
        <p:origin x="279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 Id="rId27"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F50658-8566-4828-9CCC-0DE277A54136}" type="datetimeFigureOut">
              <a:rPr lang="en-US" smtClean="0"/>
              <a:t>10/9/2025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448714-BE34-4D8B-A63C-11EAA3847CCC}" type="slidenum">
              <a:rPr lang="en-US" smtClean="0"/>
              <a:t>‹#›</a:t>
            </a:fld>
            <a:endParaRPr lang="en-US"/>
          </a:p>
        </p:txBody>
      </p:sp>
    </p:spTree>
    <p:extLst>
      <p:ext uri="{BB962C8B-B14F-4D97-AF65-F5344CB8AC3E}">
        <p14:creationId xmlns:p14="http://schemas.microsoft.com/office/powerpoint/2010/main" val="140213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My name is Tony Brown and this is Lee Ayers and we are the managing partners of KDE </a:t>
            </a:r>
            <a:r>
              <a:rPr lang="en-US" sz="1200" b="1" kern="1200" dirty="0" err="1">
                <a:solidFill>
                  <a:schemeClr val="tx1"/>
                </a:solidFill>
                <a:effectLst/>
                <a:latin typeface="+mn-lt"/>
                <a:ea typeface="+mn-ea"/>
                <a:cs typeface="+mn-cs"/>
              </a:rPr>
              <a:t>Technololgy</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-headquartered in Charleston, WV with offices in Hurricane, Huntington, and Columbus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We are a digital design, development, and security firm and a large portion of what we do is help small businesses stay protected from cyber threats. We support multiple clients in the insurance industry with a variety of products and services. </a:t>
            </a:r>
          </a:p>
          <a:p>
            <a:endParaRPr lang="en-US" dirty="0"/>
          </a:p>
        </p:txBody>
      </p:sp>
      <p:sp>
        <p:nvSpPr>
          <p:cNvPr id="4" name="Slide Number Placeholder 3"/>
          <p:cNvSpPr>
            <a:spLocks noGrp="1"/>
          </p:cNvSpPr>
          <p:nvPr>
            <p:ph type="sldNum" sz="quarter" idx="5"/>
          </p:nvPr>
        </p:nvSpPr>
        <p:spPr/>
        <p:txBody>
          <a:bodyPr/>
          <a:lstStyle/>
          <a:p>
            <a:fld id="{C3448714-BE34-4D8B-A63C-11EAA3847CCC}" type="slidenum">
              <a:rPr lang="en-US" smtClean="0"/>
              <a:t>1</a:t>
            </a:fld>
            <a:endParaRPr lang="en-US"/>
          </a:p>
        </p:txBody>
      </p:sp>
    </p:spTree>
    <p:extLst>
      <p:ext uri="{BB962C8B-B14F-4D97-AF65-F5344CB8AC3E}">
        <p14:creationId xmlns:p14="http://schemas.microsoft.com/office/powerpoint/2010/main" val="207957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18C05-93AD-868D-82B8-FA3F86FF4A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8BC343-C516-5CD2-E9D8-6950683A41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45E4C1-DF71-F9FB-2067-057D0BD877BC}"/>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Ransomware is a common and devastating attack within the insurance industry. Imagine as a broker being locked out of your entire system – files, email, software access, everything. And then being told you can only regain access if you make a bitcoin payment of $100,000. This is an unfortunate reality for many agencies around the world that are not properly protected.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Business Email Compromise is one of the most effective attacks because the hacker sends communication from within breached email accounts or from spoofed accounts that look internal. Either way, the recipient is easily fooled because the email seems like a legitimate internal email. This is a case where it only seems like “the call is coming from inside the house!”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Often, attackers breach smaller, third-party companies that do business with or communicate with larger companies so that they can more easily gain access to the system they really want to breach. This is why it’s also very important to ensure those you do business with are also taking security seriously and implementing measures to prevent breaches.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potential but less likely concern is disgruntled employees who my carelessly or intentionally cause problems internally. Much more common, is an employee who accidentally does something negligible like clicking a malicious link or leaving a computer unlocked while going to the bathroom, making it easier for bad actors to do what they do. </a:t>
            </a:r>
          </a:p>
        </p:txBody>
      </p:sp>
      <p:sp>
        <p:nvSpPr>
          <p:cNvPr id="4" name="Slide Number Placeholder 3">
            <a:extLst>
              <a:ext uri="{FF2B5EF4-FFF2-40B4-BE49-F238E27FC236}">
                <a16:creationId xmlns:a16="http://schemas.microsoft.com/office/drawing/2014/main" id="{6766B4CB-09B3-84B3-3843-7992297E8F35}"/>
              </a:ext>
            </a:extLst>
          </p:cNvPr>
          <p:cNvSpPr>
            <a:spLocks noGrp="1"/>
          </p:cNvSpPr>
          <p:nvPr>
            <p:ph type="sldNum" sz="quarter" idx="5"/>
          </p:nvPr>
        </p:nvSpPr>
        <p:spPr/>
        <p:txBody>
          <a:bodyPr/>
          <a:lstStyle/>
          <a:p>
            <a:fld id="{C3448714-BE34-4D8B-A63C-11EAA3847CCC}" type="slidenum">
              <a:rPr lang="en-US" smtClean="0"/>
              <a:t>10</a:t>
            </a:fld>
            <a:endParaRPr lang="en-US"/>
          </a:p>
        </p:txBody>
      </p:sp>
    </p:spTree>
    <p:extLst>
      <p:ext uri="{BB962C8B-B14F-4D97-AF65-F5344CB8AC3E}">
        <p14:creationId xmlns:p14="http://schemas.microsoft.com/office/powerpoint/2010/main" val="8394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EFD42-16D2-F69D-2A7C-DF25A2C7A1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451720-820A-9F68-51A1-160BD76505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C17B68-818F-17BD-426D-F406302EE0F1}"/>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Another recent and very telling example is the Aflac data breach, which happened around the same time as the Erie incident.</a:t>
            </a:r>
          </a:p>
          <a:p>
            <a:pPr lvl="0"/>
            <a:r>
              <a:rPr lang="en-US" sz="1200" kern="1200" dirty="0">
                <a:solidFill>
                  <a:schemeClr val="tx1"/>
                </a:solidFill>
                <a:effectLst/>
                <a:latin typeface="+mn-lt"/>
                <a:ea typeface="+mn-ea"/>
                <a:cs typeface="+mn-cs"/>
              </a:rPr>
              <a:t>In this case, the criminals used social engineering—they tricked an employee into giving them access. This shows that the weakest link in our security is often the human element.</a:t>
            </a:r>
          </a:p>
          <a:p>
            <a:pPr lvl="0"/>
            <a:r>
              <a:rPr lang="en-US" sz="1200" kern="1200" dirty="0">
                <a:solidFill>
                  <a:schemeClr val="tx1"/>
                </a:solidFill>
                <a:effectLst/>
                <a:latin typeface="+mn-lt"/>
                <a:ea typeface="+mn-ea"/>
                <a:cs typeface="+mn-cs"/>
              </a:rPr>
              <a:t>The consequences of this attack were not just operational; they were legal and financial. Aflac had to deal with the cost of providing credit monitoring, legal fees, and the damage to their brand reputation.</a:t>
            </a:r>
          </a:p>
          <a:p>
            <a:pPr lvl="0"/>
            <a:r>
              <a:rPr lang="en-US" sz="1200" kern="1200" dirty="0">
                <a:solidFill>
                  <a:schemeClr val="tx1"/>
                </a:solidFill>
                <a:effectLst/>
                <a:latin typeface="+mn-lt"/>
                <a:ea typeface="+mn-ea"/>
                <a:cs typeface="+mn-cs"/>
              </a:rPr>
              <a:t>This case is a stark reminder that even large, well-resourced companies are vulnerable, and that every employee needs to be trained to spot these attacks.</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7368017-A71D-F660-3961-D8982070D044}"/>
              </a:ext>
            </a:extLst>
          </p:cNvPr>
          <p:cNvSpPr>
            <a:spLocks noGrp="1"/>
          </p:cNvSpPr>
          <p:nvPr>
            <p:ph type="sldNum" sz="quarter" idx="5"/>
          </p:nvPr>
        </p:nvSpPr>
        <p:spPr/>
        <p:txBody>
          <a:bodyPr/>
          <a:lstStyle/>
          <a:p>
            <a:fld id="{C3448714-BE34-4D8B-A63C-11EAA3847CCC}" type="slidenum">
              <a:rPr lang="en-US" smtClean="0"/>
              <a:t>11</a:t>
            </a:fld>
            <a:endParaRPr lang="en-US"/>
          </a:p>
        </p:txBody>
      </p:sp>
    </p:spTree>
    <p:extLst>
      <p:ext uri="{BB962C8B-B14F-4D97-AF65-F5344CB8AC3E}">
        <p14:creationId xmlns:p14="http://schemas.microsoft.com/office/powerpoint/2010/main" val="888334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CF58A-FC57-A09F-9D3C-1AB3FB25B3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33330C-6122-BBFB-54EE-12C389248C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7867FD-5F69-797D-3103-8469C49C9B6E}"/>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Even with the best preventative measures, a breach is always a possibility. When it happens, having a plan is the difference between a minor incident and a catastrophic failure.</a:t>
            </a:r>
          </a:p>
          <a:p>
            <a:pPr lvl="0"/>
            <a:r>
              <a:rPr lang="en-US" sz="1200" kern="1200" dirty="0">
                <a:solidFill>
                  <a:schemeClr val="tx1"/>
                </a:solidFill>
                <a:effectLst/>
                <a:latin typeface="+mn-lt"/>
                <a:ea typeface="+mn-ea"/>
                <a:cs typeface="+mn-cs"/>
              </a:rPr>
              <a:t>Your incident response plan should be a living document that everyone knows. It should clearly define who is responsible for what.</a:t>
            </a:r>
          </a:p>
          <a:p>
            <a:pPr lvl="0"/>
            <a:r>
              <a:rPr lang="en-US" sz="1200" kern="1200" dirty="0">
                <a:solidFill>
                  <a:schemeClr val="tx1"/>
                </a:solidFill>
                <a:effectLst/>
                <a:latin typeface="+mn-lt"/>
                <a:ea typeface="+mn-ea"/>
                <a:cs typeface="+mn-cs"/>
              </a:rPr>
              <a:t>When a breach is detected, the immediate goal is to contain it. This could mean shutting down a server or disconnecting a computer from the network to stop the attack in its tracks.</a:t>
            </a:r>
          </a:p>
          <a:p>
            <a:pPr lvl="0"/>
            <a:r>
              <a:rPr lang="en-US" sz="1200" kern="1200" dirty="0">
                <a:solidFill>
                  <a:schemeClr val="tx1"/>
                </a:solidFill>
                <a:effectLst/>
                <a:latin typeface="+mn-lt"/>
                <a:ea typeface="+mn-ea"/>
                <a:cs typeface="+mn-cs"/>
              </a:rPr>
              <a:t>Once contained, you need to call in the experts. Forensic analysis is critical to understanding the full extent of the damage.</a:t>
            </a:r>
          </a:p>
          <a:p>
            <a:pPr lvl="0"/>
            <a:r>
              <a:rPr lang="en-US" sz="1200" kern="1200" dirty="0">
                <a:solidFill>
                  <a:schemeClr val="tx1"/>
                </a:solidFill>
                <a:effectLst/>
                <a:latin typeface="+mn-lt"/>
                <a:ea typeface="+mn-ea"/>
                <a:cs typeface="+mn-cs"/>
              </a:rPr>
              <a:t>Communicate clearly and honestly. Your clients and regulators need to know what happened and what you're doing about it.</a:t>
            </a:r>
          </a:p>
          <a:p>
            <a:pPr lvl="0"/>
            <a:r>
              <a:rPr lang="en-US" sz="1200" kern="1200" dirty="0">
                <a:solidFill>
                  <a:schemeClr val="tx1"/>
                </a:solidFill>
                <a:effectLst/>
                <a:latin typeface="+mn-lt"/>
                <a:ea typeface="+mn-ea"/>
                <a:cs typeface="+mn-cs"/>
              </a:rPr>
              <a:t>And finally, a great backup and recovery plan is your ultimate safety net. It allows you to restore your data and get back to business without having to pay a ransom or lose critical information.</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23BF3DB-12C5-4543-1DF7-222556C66171}"/>
              </a:ext>
            </a:extLst>
          </p:cNvPr>
          <p:cNvSpPr>
            <a:spLocks noGrp="1"/>
          </p:cNvSpPr>
          <p:nvPr>
            <p:ph type="sldNum" sz="quarter" idx="5"/>
          </p:nvPr>
        </p:nvSpPr>
        <p:spPr/>
        <p:txBody>
          <a:bodyPr/>
          <a:lstStyle/>
          <a:p>
            <a:fld id="{C3448714-BE34-4D8B-A63C-11EAA3847CCC}" type="slidenum">
              <a:rPr lang="en-US" smtClean="0"/>
              <a:t>12</a:t>
            </a:fld>
            <a:endParaRPr lang="en-US"/>
          </a:p>
        </p:txBody>
      </p:sp>
    </p:spTree>
    <p:extLst>
      <p:ext uri="{BB962C8B-B14F-4D97-AF65-F5344CB8AC3E}">
        <p14:creationId xmlns:p14="http://schemas.microsoft.com/office/powerpoint/2010/main" val="3450554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ED107-7D72-8D01-39C0-4CA3986A5D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36941-4D9E-170A-21E4-70FDC15219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D224F0-BE4B-4BA1-E9EA-11A4574E5C56}"/>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Let’s dive deeper into the first foundational pillar of cybersecurity: creating strong passwords. The landscape has changed, and the old rules aren't enough.</a:t>
            </a:r>
          </a:p>
          <a:p>
            <a:pPr lvl="0"/>
            <a:r>
              <a:rPr lang="en-US" sz="1200" kern="1200" dirty="0">
                <a:solidFill>
                  <a:schemeClr val="tx1"/>
                </a:solidFill>
                <a:effectLst/>
                <a:latin typeface="+mn-lt"/>
                <a:ea typeface="+mn-ea"/>
                <a:cs typeface="+mn-cs"/>
              </a:rPr>
              <a:t>The most important rule today is to </a:t>
            </a:r>
            <a:r>
              <a:rPr lang="en-US" sz="1200" b="1" kern="1200" dirty="0">
                <a:solidFill>
                  <a:schemeClr val="tx1"/>
                </a:solidFill>
                <a:effectLst/>
                <a:latin typeface="+mn-lt"/>
                <a:ea typeface="+mn-ea"/>
                <a:cs typeface="+mn-cs"/>
              </a:rPr>
              <a:t>go long</a:t>
            </a:r>
            <a:r>
              <a:rPr lang="en-US" sz="1200" kern="1200" dirty="0">
                <a:solidFill>
                  <a:schemeClr val="tx1"/>
                </a:solidFill>
                <a:effectLst/>
                <a:latin typeface="+mn-lt"/>
                <a:ea typeface="+mn-ea"/>
                <a:cs typeface="+mn-cs"/>
              </a:rPr>
              <a:t>. A password with 16 characters or more is significantly harder for a computer to crack than a shorter one. This is because every additional character adds an exponential layer of complexity.</a:t>
            </a:r>
          </a:p>
          <a:p>
            <a:pPr lvl="0"/>
            <a:r>
              <a:rPr lang="en-US" sz="1200" kern="1200" dirty="0">
                <a:solidFill>
                  <a:schemeClr val="tx1"/>
                </a:solidFill>
                <a:effectLst/>
                <a:latin typeface="+mn-lt"/>
                <a:ea typeface="+mn-ea"/>
                <a:cs typeface="+mn-cs"/>
              </a:rPr>
              <a:t>Secondly, you must </a:t>
            </a:r>
            <a:r>
              <a:rPr lang="en-US" sz="1200" b="1" kern="1200" dirty="0">
                <a:solidFill>
                  <a:schemeClr val="tx1"/>
                </a:solidFill>
                <a:effectLst/>
                <a:latin typeface="+mn-lt"/>
                <a:ea typeface="+mn-ea"/>
                <a:cs typeface="+mn-cs"/>
              </a:rPr>
              <a:t>be random</a:t>
            </a:r>
            <a:r>
              <a:rPr lang="en-US" sz="1200" kern="1200" dirty="0">
                <a:solidFill>
                  <a:schemeClr val="tx1"/>
                </a:solidFill>
                <a:effectLst/>
                <a:latin typeface="+mn-lt"/>
                <a:ea typeface="+mn-ea"/>
                <a:cs typeface="+mn-cs"/>
              </a:rPr>
              <a:t>. Hackers use programs that can quickly try millions of common words and phrases. Using personal details or predictable patterns is like leaving the key under the doormat.</a:t>
            </a:r>
          </a:p>
          <a:p>
            <a:pPr lvl="0"/>
            <a:r>
              <a:rPr lang="en-US" sz="1200" kern="1200" dirty="0">
                <a:solidFill>
                  <a:schemeClr val="tx1"/>
                </a:solidFill>
                <a:effectLst/>
                <a:latin typeface="+mn-lt"/>
                <a:ea typeface="+mn-ea"/>
                <a:cs typeface="+mn-cs"/>
              </a:rPr>
              <a:t>We still recommend a </a:t>
            </a:r>
            <a:r>
              <a:rPr lang="en-US" sz="1200" b="1" kern="1200" dirty="0">
                <a:solidFill>
                  <a:schemeClr val="tx1"/>
                </a:solidFill>
                <a:effectLst/>
                <a:latin typeface="+mn-lt"/>
                <a:ea typeface="+mn-ea"/>
                <a:cs typeface="+mn-cs"/>
              </a:rPr>
              <a:t>mix of characters</a:t>
            </a:r>
            <a:r>
              <a:rPr lang="en-US" sz="1200" kern="1200" dirty="0">
                <a:solidFill>
                  <a:schemeClr val="tx1"/>
                </a:solidFill>
                <a:effectLst/>
                <a:latin typeface="+mn-lt"/>
                <a:ea typeface="+mn-ea"/>
                <a:cs typeface="+mn-cs"/>
              </a:rPr>
              <a:t> to make passwords harder to guess. But let's talk about the difference between a password and a </a:t>
            </a:r>
            <a:r>
              <a:rPr lang="en-US" sz="1200" b="1" kern="1200" dirty="0">
                <a:solidFill>
                  <a:schemeClr val="tx1"/>
                </a:solidFill>
                <a:effectLst/>
                <a:latin typeface="+mn-lt"/>
                <a:ea typeface="+mn-ea"/>
                <a:cs typeface="+mn-cs"/>
              </a:rPr>
              <a:t>passphrase.</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 passphrase is a great alternative to a complex, hard-to-remember password. It's a string of random words that is both very long and memorable for you. For example, "correct horse battery staple" is a fantastic passphrase—it's easy to remember but incredibly difficult for a computer to guess.</a:t>
            </a:r>
          </a:p>
          <a:p>
            <a:pPr lvl="0"/>
            <a:r>
              <a:rPr lang="en-US" sz="1200" kern="1200" dirty="0">
                <a:solidFill>
                  <a:schemeClr val="tx1"/>
                </a:solidFill>
                <a:effectLst/>
                <a:latin typeface="+mn-lt"/>
                <a:ea typeface="+mn-ea"/>
                <a:cs typeface="+mn-cs"/>
              </a:rPr>
              <a:t>Finally, the single most critical rule is to </a:t>
            </a:r>
            <a:r>
              <a:rPr lang="en-US" sz="1200" b="1" kern="1200" dirty="0">
                <a:solidFill>
                  <a:schemeClr val="tx1"/>
                </a:solidFill>
                <a:effectLst/>
                <a:latin typeface="+mn-lt"/>
                <a:ea typeface="+mn-ea"/>
                <a:cs typeface="+mn-cs"/>
              </a:rPr>
              <a:t>never reuse passwords</a:t>
            </a:r>
            <a:r>
              <a:rPr lang="en-US" sz="1200" kern="1200" dirty="0">
                <a:solidFill>
                  <a:schemeClr val="tx1"/>
                </a:solidFill>
                <a:effectLst/>
                <a:latin typeface="+mn-lt"/>
                <a:ea typeface="+mn-ea"/>
                <a:cs typeface="+mn-cs"/>
              </a:rPr>
              <a:t>. This is where most breaches begin. A hacker may steal your password from a company's data breach and then use automated software to try that same username and password on all your other accounts, like your bank or email. This is called a "credential stuffing" attack.</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FAC5ACF-FD21-FD48-8FFE-662C715EB0A4}"/>
              </a:ext>
            </a:extLst>
          </p:cNvPr>
          <p:cNvSpPr>
            <a:spLocks noGrp="1"/>
          </p:cNvSpPr>
          <p:nvPr>
            <p:ph type="sldNum" sz="quarter" idx="5"/>
          </p:nvPr>
        </p:nvSpPr>
        <p:spPr/>
        <p:txBody>
          <a:bodyPr/>
          <a:lstStyle/>
          <a:p>
            <a:fld id="{C3448714-BE34-4D8B-A63C-11EAA3847CCC}" type="slidenum">
              <a:rPr lang="en-US" smtClean="0"/>
              <a:t>13</a:t>
            </a:fld>
            <a:endParaRPr lang="en-US"/>
          </a:p>
        </p:txBody>
      </p:sp>
    </p:spTree>
    <p:extLst>
      <p:ext uri="{BB962C8B-B14F-4D97-AF65-F5344CB8AC3E}">
        <p14:creationId xmlns:p14="http://schemas.microsoft.com/office/powerpoint/2010/main" val="4039804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D174D-F856-380E-BB6B-E840CE7570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3E650F-6434-E994-F432-79B76B3E35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584EEF-EA67-0FBD-2ACF-8F31E7C24599}"/>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Now, I'm sure many of you are thinking, "How can I possibly remember a different 16-character password for all my work accounts, let alone my personal ones?" This is where technology comes to the rescue.</a:t>
            </a:r>
          </a:p>
          <a:p>
            <a:pPr lvl="0"/>
            <a:r>
              <a:rPr lang="en-US" sz="1200" kern="1200" dirty="0">
                <a:solidFill>
                  <a:schemeClr val="tx1"/>
                </a:solidFill>
                <a:effectLst/>
                <a:latin typeface="+mn-lt"/>
                <a:ea typeface="+mn-ea"/>
                <a:cs typeface="+mn-cs"/>
              </a:rPr>
              <a:t>The reality is, we all have too many accounts to rely on our memory. Trying to do so leads to weak passwords or writing them down on sticky notes, which is a huge security risk.</a:t>
            </a:r>
          </a:p>
          <a:p>
            <a:pPr lvl="0"/>
            <a:r>
              <a:rPr lang="en-US" sz="1200" kern="1200" dirty="0">
                <a:solidFill>
                  <a:schemeClr val="tx1"/>
                </a:solidFill>
                <a:effectLst/>
                <a:latin typeface="+mn-lt"/>
                <a:ea typeface="+mn-ea"/>
                <a:cs typeface="+mn-cs"/>
              </a:rPr>
              <a:t>A password manager is an essential tool for modern cybersecurity. Think of it as a digital, highly encrypted key ring for all your online accounts. You only need to remember one very strong master password to unlock it.</a:t>
            </a:r>
          </a:p>
          <a:p>
            <a:pPr lvl="0"/>
            <a:r>
              <a:rPr lang="en-US" sz="1200" kern="1200" dirty="0">
                <a:solidFill>
                  <a:schemeClr val="tx1"/>
                </a:solidFill>
                <a:effectLst/>
                <a:latin typeface="+mn-lt"/>
                <a:ea typeface="+mn-ea"/>
                <a:cs typeface="+mn-cs"/>
              </a:rPr>
              <a:t>The benefits are significant. Password managers can automatically generate unique, complex passwords for you, so you never have to think about it.</a:t>
            </a:r>
          </a:p>
          <a:p>
            <a:pPr lvl="0"/>
            <a:r>
              <a:rPr lang="en-US" sz="1200" kern="1200" dirty="0">
                <a:solidFill>
                  <a:schemeClr val="tx1"/>
                </a:solidFill>
                <a:effectLst/>
                <a:latin typeface="+mn-lt"/>
                <a:ea typeface="+mn-ea"/>
                <a:cs typeface="+mn-cs"/>
              </a:rPr>
              <a:t>When you go to log into a website, it will auto-fill your credentials securely, which also helps protect you from fake, phishing websites.</a:t>
            </a:r>
          </a:p>
          <a:p>
            <a:pPr lvl="0"/>
            <a:r>
              <a:rPr lang="en-US" sz="1200" kern="1200" dirty="0">
                <a:solidFill>
                  <a:schemeClr val="tx1"/>
                </a:solidFill>
                <a:effectLst/>
                <a:latin typeface="+mn-lt"/>
                <a:ea typeface="+mn-ea"/>
                <a:cs typeface="+mn-cs"/>
              </a:rPr>
              <a:t>And they sync across all your devices, so you have your passwords wherever you are, completely secure.</a:t>
            </a:r>
          </a:p>
          <a:p>
            <a:pPr lvl="0"/>
            <a:r>
              <a:rPr lang="en-US" sz="1200" kern="1200" dirty="0">
                <a:solidFill>
                  <a:schemeClr val="tx1"/>
                </a:solidFill>
                <a:effectLst/>
                <a:latin typeface="+mn-lt"/>
                <a:ea typeface="+mn-ea"/>
                <a:cs typeface="+mn-cs"/>
              </a:rPr>
              <a:t>For an agency, password managers also provide the ability to safely share passwords for company accounts with colleagues, without risking them being sent in an insecure email. This makes it much easier to manage team access and ensure security.</a:t>
            </a:r>
          </a:p>
          <a:p>
            <a:pPr lvl="0"/>
            <a:r>
              <a:rPr lang="en-US" sz="1200" kern="1200" dirty="0">
                <a:solidFill>
                  <a:schemeClr val="tx1"/>
                </a:solidFill>
                <a:effectLst/>
                <a:latin typeface="+mn-lt"/>
                <a:ea typeface="+mn-ea"/>
                <a:cs typeface="+mn-cs"/>
              </a:rPr>
              <a:t>Implementing a password manager for your agency is one of the most effective and straightforward steps you can take to dramatically improve your cybersecurity posture today.</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55C2586-3958-F6C0-63B9-B1B1AA52A5D6}"/>
              </a:ext>
            </a:extLst>
          </p:cNvPr>
          <p:cNvSpPr>
            <a:spLocks noGrp="1"/>
          </p:cNvSpPr>
          <p:nvPr>
            <p:ph type="sldNum" sz="quarter" idx="5"/>
          </p:nvPr>
        </p:nvSpPr>
        <p:spPr/>
        <p:txBody>
          <a:bodyPr/>
          <a:lstStyle/>
          <a:p>
            <a:fld id="{C3448714-BE34-4D8B-A63C-11EAA3847CCC}" type="slidenum">
              <a:rPr lang="en-US" smtClean="0"/>
              <a:t>14</a:t>
            </a:fld>
            <a:endParaRPr lang="en-US"/>
          </a:p>
        </p:txBody>
      </p:sp>
    </p:spTree>
    <p:extLst>
      <p:ext uri="{BB962C8B-B14F-4D97-AF65-F5344CB8AC3E}">
        <p14:creationId xmlns:p14="http://schemas.microsoft.com/office/powerpoint/2010/main" val="3927587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5FC03-3F45-3A68-096B-84C8393540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F71129-5833-55FA-F92E-C71E2F3CBC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6821DC-8EAF-800F-A3F8-DAC6D1197920}"/>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Before we move on, I want to give you a quick, live demonstration to visually prove why everything we've talked about—from long passwords to passphrases—is so critical.</a:t>
            </a:r>
          </a:p>
          <a:p>
            <a:pPr lvl="0"/>
            <a:r>
              <a:rPr lang="en-US" sz="1200" kern="1200" dirty="0">
                <a:solidFill>
                  <a:schemeClr val="tx1"/>
                </a:solidFill>
                <a:effectLst/>
                <a:latin typeface="+mn-lt"/>
                <a:ea typeface="+mn-ea"/>
                <a:cs typeface="+mn-cs"/>
              </a:rPr>
              <a:t>First, let's clarify what we're actually doing. When a company stores your password, they don't store it in plain text. They use something called a </a:t>
            </a:r>
            <a:r>
              <a:rPr lang="en-US" sz="1200" b="1" kern="1200" dirty="0">
                <a:solidFill>
                  <a:schemeClr val="tx1"/>
                </a:solidFill>
                <a:effectLst/>
                <a:latin typeface="+mn-lt"/>
                <a:ea typeface="+mn-ea"/>
                <a:cs typeface="+mn-cs"/>
              </a:rPr>
              <a:t>hash</a:t>
            </a:r>
            <a:r>
              <a:rPr lang="en-US" sz="1200" kern="1200" dirty="0">
                <a:solidFill>
                  <a:schemeClr val="tx1"/>
                </a:solidFill>
                <a:effectLst/>
                <a:latin typeface="+mn-lt"/>
                <a:ea typeface="+mn-ea"/>
                <a:cs typeface="+mn-cs"/>
              </a:rPr>
              <a:t>. A hash is like a unique digital fingerprint of your password. It's a one-way function, meaning you can't reverse the process to get the original password back.</a:t>
            </a:r>
          </a:p>
          <a:p>
            <a:pPr lvl="0"/>
            <a:r>
              <a:rPr lang="en-US" sz="1200" kern="1200" dirty="0">
                <a:solidFill>
                  <a:schemeClr val="tx1"/>
                </a:solidFill>
                <a:effectLst/>
                <a:latin typeface="+mn-lt"/>
                <a:ea typeface="+mn-ea"/>
                <a:cs typeface="+mn-cs"/>
              </a:rPr>
              <a:t>So, a hacker doesn't "un-hash" your password. What they do is steal the list of hashes and then use powerful tools to guess passwords at an incredible rate. They take a word from a list, hash it, and see if it matches the stolen hash. If it's a match, they know your password. This is why using common words or short passwords is so dangerous.</a:t>
            </a:r>
          </a:p>
          <a:p>
            <a:pPr lvl="0"/>
            <a:r>
              <a:rPr lang="en-US" sz="1200" kern="1200" dirty="0">
                <a:solidFill>
                  <a:schemeClr val="tx1"/>
                </a:solidFill>
                <a:effectLst/>
                <a:latin typeface="+mn-lt"/>
                <a:ea typeface="+mn-ea"/>
                <a:cs typeface="+mn-cs"/>
              </a:rPr>
              <a:t>For this demonstration, I'll be using a tool called </a:t>
            </a:r>
            <a:r>
              <a:rPr lang="en-US" sz="1200" kern="1200" dirty="0" err="1">
                <a:solidFill>
                  <a:schemeClr val="tx1"/>
                </a:solidFill>
                <a:effectLst/>
                <a:latin typeface="+mn-lt"/>
                <a:ea typeface="+mn-ea"/>
                <a:cs typeface="+mn-cs"/>
              </a:rPr>
              <a:t>Hashcat</a:t>
            </a:r>
            <a:r>
              <a:rPr lang="en-US" sz="1200" kern="1200" dirty="0">
                <a:solidFill>
                  <a:schemeClr val="tx1"/>
                </a:solidFill>
                <a:effectLst/>
                <a:latin typeface="+mn-lt"/>
                <a:ea typeface="+mn-ea"/>
                <a:cs typeface="+mn-cs"/>
              </a:rPr>
              <a:t>, which is a widely used and very powerful password recovery and cracking tool. I'm going to take a password hash from a completely generic and non-malicious source and show you how quickly a common password can be cracked.</a:t>
            </a:r>
          </a:p>
          <a:p>
            <a:pPr lvl="0"/>
            <a:r>
              <a:rPr lang="en-US" sz="1200" i="1" kern="1200" dirty="0">
                <a:solidFill>
                  <a:schemeClr val="tx1"/>
                </a:solidFill>
                <a:effectLst/>
                <a:latin typeface="+mn-lt"/>
                <a:ea typeface="+mn-ea"/>
                <a:cs typeface="+mn-cs"/>
              </a:rPr>
              <a:t>(At this point, you would begin your demonstration with a generic password hash.)</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 you can see, the tool is able to guess the password almost instantly because it was short and common. This highlights the sheer power and speed of these automated tools.</a:t>
            </a:r>
          </a:p>
          <a:p>
            <a:pPr lvl="0"/>
            <a:r>
              <a:rPr lang="en-US" sz="1200" kern="1200" dirty="0">
                <a:solidFill>
                  <a:schemeClr val="tx1"/>
                </a:solidFill>
                <a:effectLst/>
                <a:latin typeface="+mn-lt"/>
                <a:ea typeface="+mn-ea"/>
                <a:cs typeface="+mn-cs"/>
              </a:rPr>
              <a:t>The key takeaway from this isn't to show you how to do this. It's to reinforce the importance of what we've been discussing: </a:t>
            </a:r>
            <a:r>
              <a:rPr lang="en-US" sz="1200" b="1" kern="1200" dirty="0">
                <a:solidFill>
                  <a:schemeClr val="tx1"/>
                </a:solidFill>
                <a:effectLst/>
                <a:latin typeface="+mn-lt"/>
                <a:ea typeface="+mn-ea"/>
                <a:cs typeface="+mn-cs"/>
              </a:rPr>
              <a:t>length, randomness, and uniqueness</a:t>
            </a:r>
            <a:r>
              <a:rPr lang="en-US" sz="1200" kern="1200" dirty="0">
                <a:solidFill>
                  <a:schemeClr val="tx1"/>
                </a:solidFill>
                <a:effectLst/>
                <a:latin typeface="+mn-lt"/>
                <a:ea typeface="+mn-ea"/>
                <a:cs typeface="+mn-cs"/>
              </a:rPr>
              <a:t>. These are the only things that will slow down a tool like </a:t>
            </a:r>
            <a:r>
              <a:rPr lang="en-US" sz="1200" kern="1200" dirty="0" err="1">
                <a:solidFill>
                  <a:schemeClr val="tx1"/>
                </a:solidFill>
                <a:effectLst/>
                <a:latin typeface="+mn-lt"/>
                <a:ea typeface="+mn-ea"/>
                <a:cs typeface="+mn-cs"/>
              </a:rPr>
              <a:t>Hashcat</a:t>
            </a:r>
            <a:r>
              <a:rPr lang="en-US" sz="1200" kern="1200" dirty="0">
                <a:solidFill>
                  <a:schemeClr val="tx1"/>
                </a:solidFill>
                <a:effectLst/>
                <a:latin typeface="+mn-lt"/>
                <a:ea typeface="+mn-ea"/>
                <a:cs typeface="+mn-cs"/>
              </a:rPr>
              <a:t> and protect your accounts.</a:t>
            </a:r>
          </a:p>
          <a:p>
            <a:pPr lvl="0"/>
            <a:r>
              <a:rPr lang="en-US" sz="1200" kern="1200" dirty="0">
                <a:solidFill>
                  <a:schemeClr val="tx1"/>
                </a:solidFill>
                <a:effectLst/>
                <a:latin typeface="+mn-lt"/>
                <a:ea typeface="+mn-ea"/>
                <a:cs typeface="+mn-cs"/>
              </a:rPr>
              <a:t>A strong, long password or passphrase would have taken this tool days, months, or even years to crack, which is a powerful deterrent for any cybercriminal. This is the difference between being an easy target and being a protected one.</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D9C20FB-1F80-4D06-9734-3D55309BEE3D}"/>
              </a:ext>
            </a:extLst>
          </p:cNvPr>
          <p:cNvSpPr>
            <a:spLocks noGrp="1"/>
          </p:cNvSpPr>
          <p:nvPr>
            <p:ph type="sldNum" sz="quarter" idx="5"/>
          </p:nvPr>
        </p:nvSpPr>
        <p:spPr/>
        <p:txBody>
          <a:bodyPr/>
          <a:lstStyle/>
          <a:p>
            <a:fld id="{C3448714-BE34-4D8B-A63C-11EAA3847CCC}" type="slidenum">
              <a:rPr lang="en-US" smtClean="0"/>
              <a:t>15</a:t>
            </a:fld>
            <a:endParaRPr lang="en-US"/>
          </a:p>
        </p:txBody>
      </p:sp>
    </p:spTree>
    <p:extLst>
      <p:ext uri="{BB962C8B-B14F-4D97-AF65-F5344CB8AC3E}">
        <p14:creationId xmlns:p14="http://schemas.microsoft.com/office/powerpoint/2010/main" val="3813991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00D62-AD5C-8933-807C-3E411FA46D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4A44F6-42CD-39EF-2BB3-6F6848F701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91C6ED-6008-5D2F-9B90-9BF8DE0D9F90}"/>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Final Thoughts: </a:t>
            </a:r>
            <a:r>
              <a:rPr lang="en-US" sz="1200" b="0" kern="1200" dirty="0">
                <a:solidFill>
                  <a:schemeClr val="tx1"/>
                </a:solidFill>
                <a:effectLst/>
                <a:latin typeface="+mn-lt"/>
                <a:ea typeface="+mn-ea"/>
                <a:cs typeface="+mn-cs"/>
              </a:rPr>
              <a:t>If you only get one thing from today’s presentation, (my apologies for boring you to death), it should be that you really need to improve your password and communication management and be diligent in these areas. This is an inexpensive, simple step that prevents most cyber attacks. Don’t get caught up in the fancy firewalls and antivirus, YOU are the first and strongest line of defense – I promise you that. Strong passwords and management practices along with secure email communication are the foundation of any cyber security plan. </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21DEC9E-7BC0-852D-9078-EF942D4E5CCB}"/>
              </a:ext>
            </a:extLst>
          </p:cNvPr>
          <p:cNvSpPr>
            <a:spLocks noGrp="1"/>
          </p:cNvSpPr>
          <p:nvPr>
            <p:ph type="sldNum" sz="quarter" idx="5"/>
          </p:nvPr>
        </p:nvSpPr>
        <p:spPr/>
        <p:txBody>
          <a:bodyPr/>
          <a:lstStyle/>
          <a:p>
            <a:fld id="{C3448714-BE34-4D8B-A63C-11EAA3847CCC}" type="slidenum">
              <a:rPr lang="en-US" smtClean="0"/>
              <a:t>17</a:t>
            </a:fld>
            <a:endParaRPr lang="en-US"/>
          </a:p>
        </p:txBody>
      </p:sp>
    </p:spTree>
    <p:extLst>
      <p:ext uri="{BB962C8B-B14F-4D97-AF65-F5344CB8AC3E}">
        <p14:creationId xmlns:p14="http://schemas.microsoft.com/office/powerpoint/2010/main" val="2686215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skills and experience are primarily in client relations and operations – I’m the bridge between our security team and our clients. </a:t>
            </a:r>
          </a:p>
          <a:p>
            <a:endParaRPr lang="en-US" dirty="0"/>
          </a:p>
          <a:p>
            <a:r>
              <a:rPr lang="en-US" dirty="0"/>
              <a:t>One of my primary jobs is to make sure clients understand what they need and what we are going to do to meet that need</a:t>
            </a:r>
          </a:p>
          <a:p>
            <a:endParaRPr lang="en-US" dirty="0"/>
          </a:p>
          <a:p>
            <a:r>
              <a:rPr lang="en-US" dirty="0"/>
              <a:t>Think of me as your technical translator!</a:t>
            </a:r>
          </a:p>
        </p:txBody>
      </p:sp>
      <p:sp>
        <p:nvSpPr>
          <p:cNvPr id="4" name="Slide Number Placeholder 3"/>
          <p:cNvSpPr>
            <a:spLocks noGrp="1"/>
          </p:cNvSpPr>
          <p:nvPr>
            <p:ph type="sldNum" sz="quarter" idx="5"/>
          </p:nvPr>
        </p:nvSpPr>
        <p:spPr/>
        <p:txBody>
          <a:bodyPr/>
          <a:lstStyle/>
          <a:p>
            <a:fld id="{C3448714-BE34-4D8B-A63C-11EAA3847CCC}" type="slidenum">
              <a:rPr lang="en-US" smtClean="0"/>
              <a:t>2</a:t>
            </a:fld>
            <a:endParaRPr lang="en-US"/>
          </a:p>
        </p:txBody>
      </p:sp>
    </p:spTree>
    <p:extLst>
      <p:ext uri="{BB962C8B-B14F-4D97-AF65-F5344CB8AC3E}">
        <p14:creationId xmlns:p14="http://schemas.microsoft.com/office/powerpoint/2010/main" val="2758951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Lee is a certified ethical hacker and cyber security specialist with decades of practical knowledge.</a:t>
            </a:r>
          </a:p>
          <a:p>
            <a:endParaRPr lang="en-US" dirty="0"/>
          </a:p>
          <a:p>
            <a:r>
              <a:rPr lang="en-US" dirty="0"/>
              <a:t>He’s also our lead developer, a lock pick, and published author of his very own cyber security novel!</a:t>
            </a:r>
          </a:p>
          <a:p>
            <a:endParaRPr lang="en-US" dirty="0"/>
          </a:p>
          <a:p>
            <a:r>
              <a:rPr lang="en-US" dirty="0"/>
              <a:t>He is truly the genius behind KDE Technology.</a:t>
            </a:r>
          </a:p>
        </p:txBody>
      </p:sp>
      <p:sp>
        <p:nvSpPr>
          <p:cNvPr id="4" name="Slide Number Placeholder 3"/>
          <p:cNvSpPr>
            <a:spLocks noGrp="1"/>
          </p:cNvSpPr>
          <p:nvPr>
            <p:ph type="sldNum" sz="quarter" idx="5"/>
          </p:nvPr>
        </p:nvSpPr>
        <p:spPr/>
        <p:txBody>
          <a:bodyPr/>
          <a:lstStyle/>
          <a:p>
            <a:fld id="{C3448714-BE34-4D8B-A63C-11EAA3847CCC}" type="slidenum">
              <a:rPr lang="en-US" smtClean="0"/>
              <a:t>3</a:t>
            </a:fld>
            <a:endParaRPr lang="en-US"/>
          </a:p>
        </p:txBody>
      </p:sp>
    </p:spTree>
    <p:extLst>
      <p:ext uri="{BB962C8B-B14F-4D97-AF65-F5344CB8AC3E}">
        <p14:creationId xmlns:p14="http://schemas.microsoft.com/office/powerpoint/2010/main" val="1512858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Myth </a:t>
            </a:r>
            <a:r>
              <a:rPr lang="en-US" dirty="0"/>
              <a:t>– hooded hackers, 6 monitors, and two people using a keyboard at the same time!</a:t>
            </a:r>
          </a:p>
          <a:p>
            <a:endParaRPr lang="en-US" dirty="0"/>
          </a:p>
          <a:p>
            <a:r>
              <a:rPr lang="en-US" b="1" dirty="0"/>
              <a:t>Reality </a:t>
            </a:r>
            <a:r>
              <a:rPr lang="en-US" dirty="0"/>
              <a:t>– A bunch of tech nerds surrounded by backpacks hammering away at their laptops.</a:t>
            </a:r>
          </a:p>
          <a:p>
            <a:endParaRPr lang="en-US" dirty="0"/>
          </a:p>
          <a:p>
            <a:r>
              <a:rPr lang="en-US" dirty="0"/>
              <a:t>Cyber security is far less about some highly organized attack and much more about a crime of opportunity – most hackers are simply looking for weak links, not fort </a:t>
            </a:r>
            <a:r>
              <a:rPr lang="en-US" dirty="0" err="1"/>
              <a:t>knox</a:t>
            </a:r>
            <a:r>
              <a:rPr lang="en-US" dirty="0"/>
              <a:t>.</a:t>
            </a:r>
          </a:p>
          <a:p>
            <a:endParaRPr lang="en-US" dirty="0"/>
          </a:p>
          <a:p>
            <a:r>
              <a:rPr lang="en-US" dirty="0"/>
              <a:t>*Give example of vehicles on street</a:t>
            </a:r>
          </a:p>
          <a:p>
            <a:endParaRPr lang="en-US" dirty="0"/>
          </a:p>
        </p:txBody>
      </p:sp>
      <p:sp>
        <p:nvSpPr>
          <p:cNvPr id="4" name="Slide Number Placeholder 3"/>
          <p:cNvSpPr>
            <a:spLocks noGrp="1"/>
          </p:cNvSpPr>
          <p:nvPr>
            <p:ph type="sldNum" sz="quarter" idx="5"/>
          </p:nvPr>
        </p:nvSpPr>
        <p:spPr/>
        <p:txBody>
          <a:bodyPr/>
          <a:lstStyle/>
          <a:p>
            <a:fld id="{C3448714-BE34-4D8B-A63C-11EAA3847CCC}" type="slidenum">
              <a:rPr lang="en-US" smtClean="0"/>
              <a:t>4</a:t>
            </a:fld>
            <a:endParaRPr lang="en-US"/>
          </a:p>
        </p:txBody>
      </p:sp>
    </p:spTree>
    <p:extLst>
      <p:ext uri="{BB962C8B-B14F-4D97-AF65-F5344CB8AC3E}">
        <p14:creationId xmlns:p14="http://schemas.microsoft.com/office/powerpoint/2010/main" val="2138908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2008D-39F6-FB5B-9754-84BCD37E70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8CD844-DE07-FEB0-6123-F5628E5559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08C905-B5AB-3142-11C3-65C8518B7BED}"/>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Cybersecurity assessments and penetration are often confused</a:t>
            </a:r>
          </a:p>
          <a:p>
            <a:pPr lvl="0"/>
            <a:r>
              <a:rPr lang="en-US" sz="1200" kern="1200" dirty="0">
                <a:solidFill>
                  <a:schemeClr val="tx1"/>
                </a:solidFill>
                <a:effectLst/>
                <a:latin typeface="+mn-lt"/>
                <a:ea typeface="+mn-ea"/>
                <a:cs typeface="+mn-cs"/>
              </a:rPr>
              <a:t>-Most companies need an assessment to determine if and how a pen test should be conducted</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Assessments </a:t>
            </a:r>
            <a:r>
              <a:rPr lang="en-US" sz="1200" kern="1200" dirty="0">
                <a:solidFill>
                  <a:schemeClr val="tx1"/>
                </a:solidFill>
                <a:effectLst/>
                <a:latin typeface="+mn-lt"/>
                <a:ea typeface="+mn-ea"/>
                <a:cs typeface="+mn-cs"/>
              </a:rPr>
              <a:t>– This is similar to an assumed breach in that you are aware we are on premise and you have provided us access to your physical location and internal network.</a:t>
            </a:r>
          </a:p>
          <a:p>
            <a:pPr lvl="0"/>
            <a:r>
              <a:rPr lang="en-US" sz="1200" kern="1200" dirty="0">
                <a:solidFill>
                  <a:schemeClr val="tx1"/>
                </a:solidFill>
                <a:effectLst/>
                <a:latin typeface="+mn-lt"/>
                <a:ea typeface="+mn-ea"/>
                <a:cs typeface="+mn-cs"/>
              </a:rPr>
              <a:t>-The goal is to determine the obvious weaknesses that exist and provide a plan to remediate those.</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Red teaming or penetration testing </a:t>
            </a:r>
            <a:r>
              <a:rPr lang="en-US" sz="1200" b="0" kern="1200" dirty="0">
                <a:solidFill>
                  <a:schemeClr val="tx1"/>
                </a:solidFill>
                <a:effectLst/>
                <a:latin typeface="+mn-lt"/>
                <a:ea typeface="+mn-ea"/>
                <a:cs typeface="+mn-cs"/>
              </a:rPr>
              <a:t>is </a:t>
            </a:r>
            <a:r>
              <a:rPr lang="en-US" sz="1200" kern="1200" dirty="0">
                <a:solidFill>
                  <a:schemeClr val="tx1"/>
                </a:solidFill>
                <a:effectLst/>
                <a:latin typeface="+mn-lt"/>
                <a:ea typeface="+mn-ea"/>
                <a:cs typeface="+mn-cs"/>
              </a:rPr>
              <a:t>when we show up after hours or during the work day, without the prior knowledge of staff, in order to test or ability to breach physical systems like door locks, social engineer our way through staff, and gain access to your most critical systems through a variety of means.</a:t>
            </a:r>
          </a:p>
          <a:p>
            <a:pPr lvl="0"/>
            <a:r>
              <a:rPr lang="en-US" sz="1200" kern="1200" dirty="0">
                <a:solidFill>
                  <a:schemeClr val="tx1"/>
                </a:solidFill>
                <a:effectLst/>
                <a:latin typeface="+mn-lt"/>
                <a:ea typeface="+mn-ea"/>
                <a:cs typeface="+mn-cs"/>
              </a:rPr>
              <a:t>-The goal here is to determine if the systems you have in place to protect you are actually </a:t>
            </a:r>
          </a:p>
        </p:txBody>
      </p:sp>
      <p:sp>
        <p:nvSpPr>
          <p:cNvPr id="4" name="Slide Number Placeholder 3">
            <a:extLst>
              <a:ext uri="{FF2B5EF4-FFF2-40B4-BE49-F238E27FC236}">
                <a16:creationId xmlns:a16="http://schemas.microsoft.com/office/drawing/2014/main" id="{FB6FD13D-9701-4FF5-9CEB-8030EAFF430A}"/>
              </a:ext>
            </a:extLst>
          </p:cNvPr>
          <p:cNvSpPr>
            <a:spLocks noGrp="1"/>
          </p:cNvSpPr>
          <p:nvPr>
            <p:ph type="sldNum" sz="quarter" idx="5"/>
          </p:nvPr>
        </p:nvSpPr>
        <p:spPr/>
        <p:txBody>
          <a:bodyPr/>
          <a:lstStyle/>
          <a:p>
            <a:fld id="{C3448714-BE34-4D8B-A63C-11EAA3847CCC}" type="slidenum">
              <a:rPr lang="en-US" smtClean="0"/>
              <a:t>5</a:t>
            </a:fld>
            <a:endParaRPr lang="en-US"/>
          </a:p>
        </p:txBody>
      </p:sp>
    </p:spTree>
    <p:extLst>
      <p:ext uri="{BB962C8B-B14F-4D97-AF65-F5344CB8AC3E}">
        <p14:creationId xmlns:p14="http://schemas.microsoft.com/office/powerpoint/2010/main" val="3792824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2B08E-A43D-2639-63C1-6A4ABC2E6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081E-E4C8-229B-1DA0-CE0EE19B38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E36836-5BA4-2BCB-3DA2-FF266411B0D6}"/>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*Give examples of what we do during an assessment</a:t>
            </a:r>
          </a:p>
          <a:p>
            <a:pPr lvl="0"/>
            <a:r>
              <a:rPr lang="en-US" sz="1200" kern="1200" dirty="0">
                <a:solidFill>
                  <a:schemeClr val="tx1"/>
                </a:solidFill>
                <a:effectLst/>
                <a:latin typeface="+mn-lt"/>
                <a:ea typeface="+mn-ea"/>
                <a:cs typeface="+mn-cs"/>
              </a:rPr>
              <a:t>-Complete walkthrough of physical systems </a:t>
            </a:r>
          </a:p>
          <a:p>
            <a:pPr lvl="0"/>
            <a:r>
              <a:rPr lang="en-US" sz="1200" kern="1200" dirty="0">
                <a:solidFill>
                  <a:schemeClr val="tx1"/>
                </a:solidFill>
                <a:effectLst/>
                <a:latin typeface="+mn-lt"/>
                <a:ea typeface="+mn-ea"/>
                <a:cs typeface="+mn-cs"/>
              </a:rPr>
              <a:t>-Review potential vulnerable devices such as printers</a:t>
            </a:r>
          </a:p>
          <a:p>
            <a:pPr lvl="0"/>
            <a:r>
              <a:rPr lang="en-US" sz="1200" kern="1200" dirty="0">
                <a:solidFill>
                  <a:schemeClr val="tx1"/>
                </a:solidFill>
                <a:effectLst/>
                <a:latin typeface="+mn-lt"/>
                <a:ea typeface="+mn-ea"/>
                <a:cs typeface="+mn-cs"/>
              </a:rPr>
              <a:t>-Staff interviews</a:t>
            </a:r>
          </a:p>
          <a:p>
            <a:pPr lvl="0"/>
            <a:r>
              <a:rPr lang="en-US" sz="1200" kern="1200" dirty="0">
                <a:solidFill>
                  <a:schemeClr val="tx1"/>
                </a:solidFill>
                <a:effectLst/>
                <a:latin typeface="+mn-lt"/>
                <a:ea typeface="+mn-ea"/>
                <a:cs typeface="+mn-cs"/>
              </a:rPr>
              <a:t>-Network scanning</a:t>
            </a:r>
          </a:p>
        </p:txBody>
      </p:sp>
      <p:sp>
        <p:nvSpPr>
          <p:cNvPr id="4" name="Slide Number Placeholder 3">
            <a:extLst>
              <a:ext uri="{FF2B5EF4-FFF2-40B4-BE49-F238E27FC236}">
                <a16:creationId xmlns:a16="http://schemas.microsoft.com/office/drawing/2014/main" id="{8986B5B2-7F64-29B3-3DC9-C55FE43F2F48}"/>
              </a:ext>
            </a:extLst>
          </p:cNvPr>
          <p:cNvSpPr>
            <a:spLocks noGrp="1"/>
          </p:cNvSpPr>
          <p:nvPr>
            <p:ph type="sldNum" sz="quarter" idx="5"/>
          </p:nvPr>
        </p:nvSpPr>
        <p:spPr/>
        <p:txBody>
          <a:bodyPr/>
          <a:lstStyle/>
          <a:p>
            <a:fld id="{C3448714-BE34-4D8B-A63C-11EAA3847CCC}" type="slidenum">
              <a:rPr lang="en-US" smtClean="0"/>
              <a:t>6</a:t>
            </a:fld>
            <a:endParaRPr lang="en-US"/>
          </a:p>
        </p:txBody>
      </p:sp>
    </p:spTree>
    <p:extLst>
      <p:ext uri="{BB962C8B-B14F-4D97-AF65-F5344CB8AC3E}">
        <p14:creationId xmlns:p14="http://schemas.microsoft.com/office/powerpoint/2010/main" val="2157123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E710B-909A-FAB9-76F9-11FA0E44E6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AB3367-6901-FCB4-6D64-6EE474A566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DD65EC-1558-D1BE-9402-B050F3CA89E7}"/>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*Give examples of what we do during a penetration test</a:t>
            </a:r>
          </a:p>
          <a:p>
            <a:pPr lvl="0"/>
            <a:r>
              <a:rPr lang="en-US" sz="1200" kern="1200" dirty="0">
                <a:solidFill>
                  <a:schemeClr val="tx1"/>
                </a:solidFill>
                <a:effectLst/>
                <a:latin typeface="+mn-lt"/>
                <a:ea typeface="+mn-ea"/>
                <a:cs typeface="+mn-cs"/>
              </a:rPr>
              <a:t>-Breach cameras and alarms</a:t>
            </a:r>
          </a:p>
          <a:p>
            <a:pPr lvl="0"/>
            <a:r>
              <a:rPr lang="en-US" sz="1200" kern="1200" dirty="0">
                <a:solidFill>
                  <a:schemeClr val="tx1"/>
                </a:solidFill>
                <a:effectLst/>
                <a:latin typeface="+mn-lt"/>
                <a:ea typeface="+mn-ea"/>
                <a:cs typeface="+mn-cs"/>
              </a:rPr>
              <a:t>-Social engineer our way past janitors or after-hours staff</a:t>
            </a:r>
          </a:p>
          <a:p>
            <a:pPr lvl="0"/>
            <a:r>
              <a:rPr lang="en-US" sz="1200" kern="1200" dirty="0">
                <a:solidFill>
                  <a:schemeClr val="tx1"/>
                </a:solidFill>
                <a:effectLst/>
                <a:latin typeface="+mn-lt"/>
                <a:ea typeface="+mn-ea"/>
                <a:cs typeface="+mn-cs"/>
              </a:rPr>
              <a:t>-Install key loggers or other nefarious devices</a:t>
            </a:r>
          </a:p>
        </p:txBody>
      </p:sp>
      <p:sp>
        <p:nvSpPr>
          <p:cNvPr id="4" name="Slide Number Placeholder 3">
            <a:extLst>
              <a:ext uri="{FF2B5EF4-FFF2-40B4-BE49-F238E27FC236}">
                <a16:creationId xmlns:a16="http://schemas.microsoft.com/office/drawing/2014/main" id="{96B96787-48E4-9D52-1AED-2B07347CEF98}"/>
              </a:ext>
            </a:extLst>
          </p:cNvPr>
          <p:cNvSpPr>
            <a:spLocks noGrp="1"/>
          </p:cNvSpPr>
          <p:nvPr>
            <p:ph type="sldNum" sz="quarter" idx="5"/>
          </p:nvPr>
        </p:nvSpPr>
        <p:spPr/>
        <p:txBody>
          <a:bodyPr/>
          <a:lstStyle/>
          <a:p>
            <a:fld id="{C3448714-BE34-4D8B-A63C-11EAA3847CCC}" type="slidenum">
              <a:rPr lang="en-US" smtClean="0"/>
              <a:t>7</a:t>
            </a:fld>
            <a:endParaRPr lang="en-US"/>
          </a:p>
        </p:txBody>
      </p:sp>
    </p:spTree>
    <p:extLst>
      <p:ext uri="{BB962C8B-B14F-4D97-AF65-F5344CB8AC3E}">
        <p14:creationId xmlns:p14="http://schemas.microsoft.com/office/powerpoint/2010/main" val="2649101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C17EA-6F0B-2684-D95B-8BE0FD7D3A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21B2CB-DFD7-8122-EA28-6CA0575982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2B6179-B2B4-CB16-2A4E-76E5E4D9FA7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Strong and Unique passwords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Multi-factor authentication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Phishing and Social Engineering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Software Updates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Email is not safe - </a:t>
            </a:r>
            <a:r>
              <a:rPr lang="en-US" sz="1200" kern="1200" dirty="0">
                <a:solidFill>
                  <a:schemeClr val="tx1"/>
                </a:solidFill>
                <a:effectLst/>
                <a:latin typeface="+mn-lt"/>
                <a:ea typeface="+mn-ea"/>
                <a:cs typeface="+mn-cs"/>
              </a:rPr>
              <a:t>never send sensitive info or documents via email unless you have set up end to end encrypted emails.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Never share credentials </a:t>
            </a:r>
            <a:r>
              <a:rPr lang="en-US" sz="1200" b="0" kern="1200" dirty="0">
                <a:solidFill>
                  <a:schemeClr val="tx1"/>
                </a:solidFill>
                <a:effectLst/>
                <a:latin typeface="+mn-lt"/>
                <a:ea typeface="+mn-ea"/>
                <a:cs typeface="+mn-cs"/>
              </a:rPr>
              <a:t>– no one should ever know your password or be logged into an account that belongs to you. Treat passwords like a social security number.</a:t>
            </a:r>
            <a:endParaRPr lang="en-US" sz="1200" b="1"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23CB9F2-AA7C-C09E-8858-8015DE0F44B7}"/>
              </a:ext>
            </a:extLst>
          </p:cNvPr>
          <p:cNvSpPr>
            <a:spLocks noGrp="1"/>
          </p:cNvSpPr>
          <p:nvPr>
            <p:ph type="sldNum" sz="quarter" idx="5"/>
          </p:nvPr>
        </p:nvSpPr>
        <p:spPr/>
        <p:txBody>
          <a:bodyPr/>
          <a:lstStyle/>
          <a:p>
            <a:fld id="{C3448714-BE34-4D8B-A63C-11EAA3847CCC}" type="slidenum">
              <a:rPr lang="en-US" smtClean="0"/>
              <a:t>8</a:t>
            </a:fld>
            <a:endParaRPr lang="en-US"/>
          </a:p>
        </p:txBody>
      </p:sp>
    </p:spTree>
    <p:extLst>
      <p:ext uri="{BB962C8B-B14F-4D97-AF65-F5344CB8AC3E}">
        <p14:creationId xmlns:p14="http://schemas.microsoft.com/office/powerpoint/2010/main" val="1016648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2405F-DA5E-76F0-6FB4-C3DE7F2724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480B84-9EBA-4E2D-EFDD-9871CF3FC6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CF2C08-CCAA-5942-E873-B84B92E81008}"/>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SO. MUCH. PROTECTED INFORMATION.</a:t>
            </a:r>
          </a:p>
          <a:p>
            <a:r>
              <a:rPr lang="en-US" sz="1200" kern="1200" dirty="0">
                <a:solidFill>
                  <a:schemeClr val="tx1"/>
                </a:solidFill>
                <a:effectLst/>
                <a:latin typeface="+mn-lt"/>
                <a:ea typeface="+mn-ea"/>
                <a:cs typeface="+mn-cs"/>
              </a:rPr>
              <a:t>-Social security numbers, health records,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are obvious</a:t>
            </a:r>
          </a:p>
          <a:p>
            <a:r>
              <a:rPr lang="en-US" sz="1200" kern="1200" dirty="0">
                <a:solidFill>
                  <a:schemeClr val="tx1"/>
                </a:solidFill>
                <a:effectLst/>
                <a:latin typeface="+mn-lt"/>
                <a:ea typeface="+mn-ea"/>
                <a:cs typeface="+mn-cs"/>
              </a:rPr>
              <a:t>-Financial records or even a full name, address and email together are considered PII</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Large financial transaction occur between multiple parties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takes a network of third parties working together for you to do your job. Data is most at risk while in transit and you are sending sensitive data back and forth between different entities on a daily basis.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insurance industry has strict regulations such as NAIC Law, GLBA compliance, and HIPPA just to name a few. This industry has to be even more diligent than many others to stay in compliance and out of hot water.</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8235F18-3995-2D82-1063-CEA9350F3725}"/>
              </a:ext>
            </a:extLst>
          </p:cNvPr>
          <p:cNvSpPr>
            <a:spLocks noGrp="1"/>
          </p:cNvSpPr>
          <p:nvPr>
            <p:ph type="sldNum" sz="quarter" idx="5"/>
          </p:nvPr>
        </p:nvSpPr>
        <p:spPr/>
        <p:txBody>
          <a:bodyPr/>
          <a:lstStyle/>
          <a:p>
            <a:fld id="{C3448714-BE34-4D8B-A63C-11EAA3847CCC}" type="slidenum">
              <a:rPr lang="en-US" smtClean="0"/>
              <a:t>9</a:t>
            </a:fld>
            <a:endParaRPr lang="en-US"/>
          </a:p>
        </p:txBody>
      </p:sp>
    </p:spTree>
    <p:extLst>
      <p:ext uri="{BB962C8B-B14F-4D97-AF65-F5344CB8AC3E}">
        <p14:creationId xmlns:p14="http://schemas.microsoft.com/office/powerpoint/2010/main" val="42866693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2B9C7-02B9-F545-A189-A9EE29424654}"/>
              </a:ext>
            </a:extLst>
          </p:cNvPr>
          <p:cNvSpPr>
            <a:spLocks noGrp="1"/>
          </p:cNvSpPr>
          <p:nvPr>
            <p:ph type="ctrTitle"/>
          </p:nvPr>
        </p:nvSpPr>
        <p:spPr>
          <a:xfrm>
            <a:off x="1524000" y="1122363"/>
            <a:ext cx="9144000" cy="2387600"/>
          </a:xfrm>
        </p:spPr>
        <p:txBody>
          <a:bodyPr anchor="b"/>
          <a:lstStyle>
            <a:lvl1pPr algn="ctr">
              <a:defRPr sz="6000" b="1">
                <a:solidFill>
                  <a:srgbClr val="FFFF00"/>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8164F392-FCDF-9DD7-E594-E5A387A8917B}"/>
              </a:ext>
            </a:extLst>
          </p:cNvPr>
          <p:cNvSpPr>
            <a:spLocks noGrp="1"/>
          </p:cNvSpPr>
          <p:nvPr>
            <p:ph type="subTitle" idx="1"/>
          </p:nvPr>
        </p:nvSpPr>
        <p:spPr>
          <a:xfrm>
            <a:off x="1524000" y="3602038"/>
            <a:ext cx="9144000" cy="1655762"/>
          </a:xfrm>
        </p:spPr>
        <p:txBody>
          <a:bodyPr/>
          <a:lstStyle>
            <a:lvl1pPr marL="0" indent="0" algn="ctr">
              <a:buNone/>
              <a:defRPr sz="2400">
                <a:solidFill>
                  <a:srgbClr val="FFFF00"/>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descr="A picture containing text, sign, vector graphics&#10;&#10;AI-generated content may be incorrect.">
            <a:extLst>
              <a:ext uri="{FF2B5EF4-FFF2-40B4-BE49-F238E27FC236}">
                <a16:creationId xmlns:a16="http://schemas.microsoft.com/office/drawing/2014/main" id="{F0D0B2DE-F870-2631-2D82-654B5AAF48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006" y="5915297"/>
            <a:ext cx="720634" cy="720634"/>
          </a:xfrm>
          <a:prstGeom prst="rect">
            <a:avLst/>
          </a:prstGeom>
        </p:spPr>
      </p:pic>
      <p:sp>
        <p:nvSpPr>
          <p:cNvPr id="9" name="TextBox 8">
            <a:extLst>
              <a:ext uri="{FF2B5EF4-FFF2-40B4-BE49-F238E27FC236}">
                <a16:creationId xmlns:a16="http://schemas.microsoft.com/office/drawing/2014/main" id="{A2411903-4B08-4D8F-1DAC-F7A0E942E6B0}"/>
              </a:ext>
            </a:extLst>
          </p:cNvPr>
          <p:cNvSpPr txBox="1"/>
          <p:nvPr userDrawn="1"/>
        </p:nvSpPr>
        <p:spPr>
          <a:xfrm>
            <a:off x="929640" y="6090948"/>
            <a:ext cx="1933671" cy="369332"/>
          </a:xfrm>
          <a:prstGeom prst="rect">
            <a:avLst/>
          </a:prstGeom>
          <a:noFill/>
        </p:spPr>
        <p:txBody>
          <a:bodyPr wrap="none" rtlCol="0">
            <a:spAutoFit/>
          </a:bodyPr>
          <a:lstStyle/>
          <a:p>
            <a:r>
              <a:rPr lang="en-US" b="1" dirty="0">
                <a:solidFill>
                  <a:srgbClr val="FFFF00"/>
                </a:solidFill>
                <a:latin typeface="Segoe UI" panose="020B0502040204020203" pitchFamily="34" charset="0"/>
                <a:cs typeface="Segoe UI" panose="020B0502040204020203" pitchFamily="34" charset="0"/>
              </a:rPr>
              <a:t>KDE Technology</a:t>
            </a:r>
          </a:p>
        </p:txBody>
      </p:sp>
    </p:spTree>
    <p:extLst>
      <p:ext uri="{BB962C8B-B14F-4D97-AF65-F5344CB8AC3E}">
        <p14:creationId xmlns:p14="http://schemas.microsoft.com/office/powerpoint/2010/main" val="1871639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30E65-AE7F-4528-0B86-033073E4E7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714A23-75D5-2E4F-324E-51AA9118B5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79CA41-0641-DC04-A9CA-4E8029E9EE50}"/>
              </a:ext>
            </a:extLst>
          </p:cNvPr>
          <p:cNvSpPr>
            <a:spLocks noGrp="1"/>
          </p:cNvSpPr>
          <p:nvPr>
            <p:ph type="dt" sz="half" idx="10"/>
          </p:nvPr>
        </p:nvSpPr>
        <p:spPr/>
        <p:txBody>
          <a:bodyPr/>
          <a:lstStyle/>
          <a:p>
            <a:fld id="{35FD9931-5FDB-4DE4-AB54-60F37F6FBA9E}" type="datetimeFigureOut">
              <a:rPr lang="en-US" smtClean="0"/>
              <a:t>10/9/2025</a:t>
            </a:fld>
            <a:endParaRPr lang="en-US"/>
          </a:p>
        </p:txBody>
      </p:sp>
      <p:sp>
        <p:nvSpPr>
          <p:cNvPr id="5" name="Footer Placeholder 4">
            <a:extLst>
              <a:ext uri="{FF2B5EF4-FFF2-40B4-BE49-F238E27FC236}">
                <a16:creationId xmlns:a16="http://schemas.microsoft.com/office/drawing/2014/main" id="{FD83471D-5C34-07EF-8B66-EF4EF8D262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A2624F-FE18-D814-EFA3-4863F2872820}"/>
              </a:ext>
            </a:extLst>
          </p:cNvPr>
          <p:cNvSpPr>
            <a:spLocks noGrp="1"/>
          </p:cNvSpPr>
          <p:nvPr>
            <p:ph type="sldNum" sz="quarter" idx="12"/>
          </p:nvPr>
        </p:nvSpPr>
        <p:spPr/>
        <p:txBody>
          <a:bodyPr/>
          <a:lstStyle/>
          <a:p>
            <a:fld id="{E2B131D5-D37E-4F1C-948E-B010E669545D}" type="slidenum">
              <a:rPr lang="en-US" smtClean="0"/>
              <a:t>‹#›</a:t>
            </a:fld>
            <a:endParaRPr lang="en-US"/>
          </a:p>
        </p:txBody>
      </p:sp>
    </p:spTree>
    <p:extLst>
      <p:ext uri="{BB962C8B-B14F-4D97-AF65-F5344CB8AC3E}">
        <p14:creationId xmlns:p14="http://schemas.microsoft.com/office/powerpoint/2010/main" val="1990115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F85F58-8974-40DE-0855-7CB7268206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01858C-2A66-F603-B1C4-52766A784B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C419B-1FF3-AD62-0FE0-D85A470247F1}"/>
              </a:ext>
            </a:extLst>
          </p:cNvPr>
          <p:cNvSpPr>
            <a:spLocks noGrp="1"/>
          </p:cNvSpPr>
          <p:nvPr>
            <p:ph type="dt" sz="half" idx="10"/>
          </p:nvPr>
        </p:nvSpPr>
        <p:spPr/>
        <p:txBody>
          <a:bodyPr/>
          <a:lstStyle/>
          <a:p>
            <a:fld id="{35FD9931-5FDB-4DE4-AB54-60F37F6FBA9E}" type="datetimeFigureOut">
              <a:rPr lang="en-US" smtClean="0"/>
              <a:t>10/9/2025</a:t>
            </a:fld>
            <a:endParaRPr lang="en-US"/>
          </a:p>
        </p:txBody>
      </p:sp>
      <p:sp>
        <p:nvSpPr>
          <p:cNvPr id="5" name="Footer Placeholder 4">
            <a:extLst>
              <a:ext uri="{FF2B5EF4-FFF2-40B4-BE49-F238E27FC236}">
                <a16:creationId xmlns:a16="http://schemas.microsoft.com/office/drawing/2014/main" id="{CF253176-95CB-7B88-6D5A-B4BA4845FA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9F4DDB-2F55-0786-D220-8E3AAE24A6FF}"/>
              </a:ext>
            </a:extLst>
          </p:cNvPr>
          <p:cNvSpPr>
            <a:spLocks noGrp="1"/>
          </p:cNvSpPr>
          <p:nvPr>
            <p:ph type="sldNum" sz="quarter" idx="12"/>
          </p:nvPr>
        </p:nvSpPr>
        <p:spPr/>
        <p:txBody>
          <a:bodyPr/>
          <a:lstStyle/>
          <a:p>
            <a:fld id="{E2B131D5-D37E-4F1C-948E-B010E669545D}" type="slidenum">
              <a:rPr lang="en-US" smtClean="0"/>
              <a:t>‹#›</a:t>
            </a:fld>
            <a:endParaRPr lang="en-US"/>
          </a:p>
        </p:txBody>
      </p:sp>
    </p:spTree>
    <p:extLst>
      <p:ext uri="{BB962C8B-B14F-4D97-AF65-F5344CB8AC3E}">
        <p14:creationId xmlns:p14="http://schemas.microsoft.com/office/powerpoint/2010/main" val="944683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0FAE8-1CD2-116D-93D2-B9C037E9AB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EDC7DC-55BE-C8D4-C604-8BC0812A23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47E6B-D7D6-FC97-7EDA-F4AEF9B40151}"/>
              </a:ext>
            </a:extLst>
          </p:cNvPr>
          <p:cNvSpPr>
            <a:spLocks noGrp="1"/>
          </p:cNvSpPr>
          <p:nvPr>
            <p:ph type="dt" sz="half" idx="10"/>
          </p:nvPr>
        </p:nvSpPr>
        <p:spPr/>
        <p:txBody>
          <a:bodyPr/>
          <a:lstStyle/>
          <a:p>
            <a:fld id="{35FD9931-5FDB-4DE4-AB54-60F37F6FBA9E}" type="datetimeFigureOut">
              <a:rPr lang="en-US" smtClean="0"/>
              <a:t>10/9/2025</a:t>
            </a:fld>
            <a:endParaRPr lang="en-US"/>
          </a:p>
        </p:txBody>
      </p:sp>
      <p:sp>
        <p:nvSpPr>
          <p:cNvPr id="5" name="Footer Placeholder 4">
            <a:extLst>
              <a:ext uri="{FF2B5EF4-FFF2-40B4-BE49-F238E27FC236}">
                <a16:creationId xmlns:a16="http://schemas.microsoft.com/office/drawing/2014/main" id="{6058CB09-C304-6D04-88AD-199FAF24C5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2C3FE1-242A-3CB1-1967-2EED91FB78A1}"/>
              </a:ext>
            </a:extLst>
          </p:cNvPr>
          <p:cNvSpPr>
            <a:spLocks noGrp="1"/>
          </p:cNvSpPr>
          <p:nvPr>
            <p:ph type="sldNum" sz="quarter" idx="12"/>
          </p:nvPr>
        </p:nvSpPr>
        <p:spPr/>
        <p:txBody>
          <a:bodyPr/>
          <a:lstStyle/>
          <a:p>
            <a:fld id="{E2B131D5-D37E-4F1C-948E-B010E669545D}" type="slidenum">
              <a:rPr lang="en-US" smtClean="0"/>
              <a:t>‹#›</a:t>
            </a:fld>
            <a:endParaRPr lang="en-US"/>
          </a:p>
        </p:txBody>
      </p:sp>
    </p:spTree>
    <p:extLst>
      <p:ext uri="{BB962C8B-B14F-4D97-AF65-F5344CB8AC3E}">
        <p14:creationId xmlns:p14="http://schemas.microsoft.com/office/powerpoint/2010/main" val="1812612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0ABBF-F883-3923-61F0-19B808D964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0520F9-F583-7F62-4737-09D865DA651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4F4D1F-4AAE-D649-28D6-513D8735BE59}"/>
              </a:ext>
            </a:extLst>
          </p:cNvPr>
          <p:cNvSpPr>
            <a:spLocks noGrp="1"/>
          </p:cNvSpPr>
          <p:nvPr>
            <p:ph type="dt" sz="half" idx="10"/>
          </p:nvPr>
        </p:nvSpPr>
        <p:spPr/>
        <p:txBody>
          <a:bodyPr/>
          <a:lstStyle/>
          <a:p>
            <a:fld id="{35FD9931-5FDB-4DE4-AB54-60F37F6FBA9E}" type="datetimeFigureOut">
              <a:rPr lang="en-US" smtClean="0"/>
              <a:t>10/9/2025</a:t>
            </a:fld>
            <a:endParaRPr lang="en-US"/>
          </a:p>
        </p:txBody>
      </p:sp>
      <p:sp>
        <p:nvSpPr>
          <p:cNvPr id="5" name="Footer Placeholder 4">
            <a:extLst>
              <a:ext uri="{FF2B5EF4-FFF2-40B4-BE49-F238E27FC236}">
                <a16:creationId xmlns:a16="http://schemas.microsoft.com/office/drawing/2014/main" id="{75FEC30E-5F62-B596-2B55-CB0B31E166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2C549-9C75-5070-4CEE-CC1CC03FDCFD}"/>
              </a:ext>
            </a:extLst>
          </p:cNvPr>
          <p:cNvSpPr>
            <a:spLocks noGrp="1"/>
          </p:cNvSpPr>
          <p:nvPr>
            <p:ph type="sldNum" sz="quarter" idx="12"/>
          </p:nvPr>
        </p:nvSpPr>
        <p:spPr/>
        <p:txBody>
          <a:bodyPr/>
          <a:lstStyle/>
          <a:p>
            <a:fld id="{E2B131D5-D37E-4F1C-948E-B010E669545D}" type="slidenum">
              <a:rPr lang="en-US" smtClean="0"/>
              <a:t>‹#›</a:t>
            </a:fld>
            <a:endParaRPr lang="en-US"/>
          </a:p>
        </p:txBody>
      </p:sp>
    </p:spTree>
    <p:extLst>
      <p:ext uri="{BB962C8B-B14F-4D97-AF65-F5344CB8AC3E}">
        <p14:creationId xmlns:p14="http://schemas.microsoft.com/office/powerpoint/2010/main" val="2425103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3D1F-C767-861D-749E-C6460989D6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ECA192-1147-2A3B-3676-AF099AD09E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C6B2C8-708C-A8E0-7135-34A6DCF3A7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B662B2-FF04-BDB8-AD84-C59E1A40C727}"/>
              </a:ext>
            </a:extLst>
          </p:cNvPr>
          <p:cNvSpPr>
            <a:spLocks noGrp="1"/>
          </p:cNvSpPr>
          <p:nvPr>
            <p:ph type="dt" sz="half" idx="10"/>
          </p:nvPr>
        </p:nvSpPr>
        <p:spPr/>
        <p:txBody>
          <a:bodyPr/>
          <a:lstStyle/>
          <a:p>
            <a:fld id="{35FD9931-5FDB-4DE4-AB54-60F37F6FBA9E}" type="datetimeFigureOut">
              <a:rPr lang="en-US" smtClean="0"/>
              <a:t>10/9/2025</a:t>
            </a:fld>
            <a:endParaRPr lang="en-US"/>
          </a:p>
        </p:txBody>
      </p:sp>
      <p:sp>
        <p:nvSpPr>
          <p:cNvPr id="6" name="Footer Placeholder 5">
            <a:extLst>
              <a:ext uri="{FF2B5EF4-FFF2-40B4-BE49-F238E27FC236}">
                <a16:creationId xmlns:a16="http://schemas.microsoft.com/office/drawing/2014/main" id="{07FE36BD-3B8E-B6E3-E63A-B4E2FFA7FD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19AF76-D7AB-C8AE-33B0-6C710129A41F}"/>
              </a:ext>
            </a:extLst>
          </p:cNvPr>
          <p:cNvSpPr>
            <a:spLocks noGrp="1"/>
          </p:cNvSpPr>
          <p:nvPr>
            <p:ph type="sldNum" sz="quarter" idx="12"/>
          </p:nvPr>
        </p:nvSpPr>
        <p:spPr/>
        <p:txBody>
          <a:bodyPr/>
          <a:lstStyle/>
          <a:p>
            <a:fld id="{E2B131D5-D37E-4F1C-948E-B010E669545D}" type="slidenum">
              <a:rPr lang="en-US" smtClean="0"/>
              <a:t>‹#›</a:t>
            </a:fld>
            <a:endParaRPr lang="en-US"/>
          </a:p>
        </p:txBody>
      </p:sp>
    </p:spTree>
    <p:extLst>
      <p:ext uri="{BB962C8B-B14F-4D97-AF65-F5344CB8AC3E}">
        <p14:creationId xmlns:p14="http://schemas.microsoft.com/office/powerpoint/2010/main" val="1569398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2A734-D740-FDAD-4A87-ECA4CB9E95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AE2C7F-A820-925F-4C3F-6DEF5F2837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E5E1B9-16C8-A616-B57B-B37B2F7758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4A12C6-D37D-8492-8313-4AF5EDC877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7B6332-8657-9777-65EF-41CC2398DD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F018B9-CA71-95D2-339F-0BDA483ABACF}"/>
              </a:ext>
            </a:extLst>
          </p:cNvPr>
          <p:cNvSpPr>
            <a:spLocks noGrp="1"/>
          </p:cNvSpPr>
          <p:nvPr>
            <p:ph type="dt" sz="half" idx="10"/>
          </p:nvPr>
        </p:nvSpPr>
        <p:spPr/>
        <p:txBody>
          <a:bodyPr/>
          <a:lstStyle/>
          <a:p>
            <a:fld id="{35FD9931-5FDB-4DE4-AB54-60F37F6FBA9E}" type="datetimeFigureOut">
              <a:rPr lang="en-US" smtClean="0"/>
              <a:t>10/9/2025</a:t>
            </a:fld>
            <a:endParaRPr lang="en-US"/>
          </a:p>
        </p:txBody>
      </p:sp>
      <p:sp>
        <p:nvSpPr>
          <p:cNvPr id="8" name="Footer Placeholder 7">
            <a:extLst>
              <a:ext uri="{FF2B5EF4-FFF2-40B4-BE49-F238E27FC236}">
                <a16:creationId xmlns:a16="http://schemas.microsoft.com/office/drawing/2014/main" id="{A1B5BEE4-F3D1-E16C-9F4A-D419F95796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FBA167-99C1-F5AF-015B-E65CB870ED66}"/>
              </a:ext>
            </a:extLst>
          </p:cNvPr>
          <p:cNvSpPr>
            <a:spLocks noGrp="1"/>
          </p:cNvSpPr>
          <p:nvPr>
            <p:ph type="sldNum" sz="quarter" idx="12"/>
          </p:nvPr>
        </p:nvSpPr>
        <p:spPr/>
        <p:txBody>
          <a:bodyPr/>
          <a:lstStyle/>
          <a:p>
            <a:fld id="{E2B131D5-D37E-4F1C-948E-B010E669545D}" type="slidenum">
              <a:rPr lang="en-US" smtClean="0"/>
              <a:t>‹#›</a:t>
            </a:fld>
            <a:endParaRPr lang="en-US"/>
          </a:p>
        </p:txBody>
      </p:sp>
    </p:spTree>
    <p:extLst>
      <p:ext uri="{BB962C8B-B14F-4D97-AF65-F5344CB8AC3E}">
        <p14:creationId xmlns:p14="http://schemas.microsoft.com/office/powerpoint/2010/main" val="32890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394D3-73AA-199F-DF62-99C45FCADC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28CD05-4BB4-C5A3-1C7D-E4477A32D9D7}"/>
              </a:ext>
            </a:extLst>
          </p:cNvPr>
          <p:cNvSpPr>
            <a:spLocks noGrp="1"/>
          </p:cNvSpPr>
          <p:nvPr>
            <p:ph type="dt" sz="half" idx="10"/>
          </p:nvPr>
        </p:nvSpPr>
        <p:spPr/>
        <p:txBody>
          <a:bodyPr/>
          <a:lstStyle/>
          <a:p>
            <a:fld id="{35FD9931-5FDB-4DE4-AB54-60F37F6FBA9E}" type="datetimeFigureOut">
              <a:rPr lang="en-US" smtClean="0"/>
              <a:t>10/9/2025</a:t>
            </a:fld>
            <a:endParaRPr lang="en-US"/>
          </a:p>
        </p:txBody>
      </p:sp>
      <p:sp>
        <p:nvSpPr>
          <p:cNvPr id="4" name="Footer Placeholder 3">
            <a:extLst>
              <a:ext uri="{FF2B5EF4-FFF2-40B4-BE49-F238E27FC236}">
                <a16:creationId xmlns:a16="http://schemas.microsoft.com/office/drawing/2014/main" id="{D8C9BE0F-04A8-8853-0F10-67B5B8800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599EAA-9F1F-33ED-819B-C9D2DADF9FBB}"/>
              </a:ext>
            </a:extLst>
          </p:cNvPr>
          <p:cNvSpPr>
            <a:spLocks noGrp="1"/>
          </p:cNvSpPr>
          <p:nvPr>
            <p:ph type="sldNum" sz="quarter" idx="12"/>
          </p:nvPr>
        </p:nvSpPr>
        <p:spPr/>
        <p:txBody>
          <a:bodyPr/>
          <a:lstStyle/>
          <a:p>
            <a:fld id="{E2B131D5-D37E-4F1C-948E-B010E669545D}" type="slidenum">
              <a:rPr lang="en-US" smtClean="0"/>
              <a:t>‹#›</a:t>
            </a:fld>
            <a:endParaRPr lang="en-US"/>
          </a:p>
        </p:txBody>
      </p:sp>
    </p:spTree>
    <p:extLst>
      <p:ext uri="{BB962C8B-B14F-4D97-AF65-F5344CB8AC3E}">
        <p14:creationId xmlns:p14="http://schemas.microsoft.com/office/powerpoint/2010/main" val="3632169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E250E-6CAB-3CC1-94E2-8E071AB1DF87}"/>
              </a:ext>
            </a:extLst>
          </p:cNvPr>
          <p:cNvSpPr>
            <a:spLocks noGrp="1"/>
          </p:cNvSpPr>
          <p:nvPr>
            <p:ph type="dt" sz="half" idx="10"/>
          </p:nvPr>
        </p:nvSpPr>
        <p:spPr/>
        <p:txBody>
          <a:bodyPr/>
          <a:lstStyle/>
          <a:p>
            <a:fld id="{35FD9931-5FDB-4DE4-AB54-60F37F6FBA9E}" type="datetimeFigureOut">
              <a:rPr lang="en-US" smtClean="0"/>
              <a:t>10/9/2025</a:t>
            </a:fld>
            <a:endParaRPr lang="en-US"/>
          </a:p>
        </p:txBody>
      </p:sp>
      <p:sp>
        <p:nvSpPr>
          <p:cNvPr id="3" name="Footer Placeholder 2">
            <a:extLst>
              <a:ext uri="{FF2B5EF4-FFF2-40B4-BE49-F238E27FC236}">
                <a16:creationId xmlns:a16="http://schemas.microsoft.com/office/drawing/2014/main" id="{8716903D-E5E2-24FC-7093-6162659EF4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CE91E0-609C-16DC-73BC-7940E78065FC}"/>
              </a:ext>
            </a:extLst>
          </p:cNvPr>
          <p:cNvSpPr>
            <a:spLocks noGrp="1"/>
          </p:cNvSpPr>
          <p:nvPr>
            <p:ph type="sldNum" sz="quarter" idx="12"/>
          </p:nvPr>
        </p:nvSpPr>
        <p:spPr/>
        <p:txBody>
          <a:bodyPr/>
          <a:lstStyle/>
          <a:p>
            <a:fld id="{E2B131D5-D37E-4F1C-948E-B010E669545D}" type="slidenum">
              <a:rPr lang="en-US" smtClean="0"/>
              <a:t>‹#›</a:t>
            </a:fld>
            <a:endParaRPr lang="en-US"/>
          </a:p>
        </p:txBody>
      </p:sp>
    </p:spTree>
    <p:extLst>
      <p:ext uri="{BB962C8B-B14F-4D97-AF65-F5344CB8AC3E}">
        <p14:creationId xmlns:p14="http://schemas.microsoft.com/office/powerpoint/2010/main" val="1024722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3AC1B-1276-750E-7E8F-484B115569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D8A2D0-7E15-23FD-03A3-6CFF04E9C7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BD8F95-8793-B9EE-042A-A58BA0F267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3C4E87-10DB-5240-E459-C3C1961E98D3}"/>
              </a:ext>
            </a:extLst>
          </p:cNvPr>
          <p:cNvSpPr>
            <a:spLocks noGrp="1"/>
          </p:cNvSpPr>
          <p:nvPr>
            <p:ph type="dt" sz="half" idx="10"/>
          </p:nvPr>
        </p:nvSpPr>
        <p:spPr/>
        <p:txBody>
          <a:bodyPr/>
          <a:lstStyle/>
          <a:p>
            <a:fld id="{35FD9931-5FDB-4DE4-AB54-60F37F6FBA9E}" type="datetimeFigureOut">
              <a:rPr lang="en-US" smtClean="0"/>
              <a:t>10/9/2025</a:t>
            </a:fld>
            <a:endParaRPr lang="en-US"/>
          </a:p>
        </p:txBody>
      </p:sp>
      <p:sp>
        <p:nvSpPr>
          <p:cNvPr id="6" name="Footer Placeholder 5">
            <a:extLst>
              <a:ext uri="{FF2B5EF4-FFF2-40B4-BE49-F238E27FC236}">
                <a16:creationId xmlns:a16="http://schemas.microsoft.com/office/drawing/2014/main" id="{4E36E8E8-E2F1-2E47-8519-541BB477D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D8CCF8-BA66-C107-516C-AF0E9EE91C55}"/>
              </a:ext>
            </a:extLst>
          </p:cNvPr>
          <p:cNvSpPr>
            <a:spLocks noGrp="1"/>
          </p:cNvSpPr>
          <p:nvPr>
            <p:ph type="sldNum" sz="quarter" idx="12"/>
          </p:nvPr>
        </p:nvSpPr>
        <p:spPr/>
        <p:txBody>
          <a:bodyPr/>
          <a:lstStyle/>
          <a:p>
            <a:fld id="{E2B131D5-D37E-4F1C-948E-B010E669545D}" type="slidenum">
              <a:rPr lang="en-US" smtClean="0"/>
              <a:t>‹#›</a:t>
            </a:fld>
            <a:endParaRPr lang="en-US"/>
          </a:p>
        </p:txBody>
      </p:sp>
    </p:spTree>
    <p:extLst>
      <p:ext uri="{BB962C8B-B14F-4D97-AF65-F5344CB8AC3E}">
        <p14:creationId xmlns:p14="http://schemas.microsoft.com/office/powerpoint/2010/main" val="3811532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020C3-65EB-B103-B654-442E33793B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C88C1F-7813-09DF-3B43-C55858782F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39BAB4-1582-107E-74E6-05CEC60E43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73E71A-6118-B257-0693-2484CC878013}"/>
              </a:ext>
            </a:extLst>
          </p:cNvPr>
          <p:cNvSpPr>
            <a:spLocks noGrp="1"/>
          </p:cNvSpPr>
          <p:nvPr>
            <p:ph type="dt" sz="half" idx="10"/>
          </p:nvPr>
        </p:nvSpPr>
        <p:spPr/>
        <p:txBody>
          <a:bodyPr/>
          <a:lstStyle/>
          <a:p>
            <a:fld id="{35FD9931-5FDB-4DE4-AB54-60F37F6FBA9E}" type="datetimeFigureOut">
              <a:rPr lang="en-US" smtClean="0"/>
              <a:t>10/9/2025</a:t>
            </a:fld>
            <a:endParaRPr lang="en-US"/>
          </a:p>
        </p:txBody>
      </p:sp>
      <p:sp>
        <p:nvSpPr>
          <p:cNvPr id="6" name="Footer Placeholder 5">
            <a:extLst>
              <a:ext uri="{FF2B5EF4-FFF2-40B4-BE49-F238E27FC236}">
                <a16:creationId xmlns:a16="http://schemas.microsoft.com/office/drawing/2014/main" id="{65B263A8-9AF8-D4F6-C6AF-DF5ABFECA1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D1B55F-019B-207E-7C20-A6B7170F9101}"/>
              </a:ext>
            </a:extLst>
          </p:cNvPr>
          <p:cNvSpPr>
            <a:spLocks noGrp="1"/>
          </p:cNvSpPr>
          <p:nvPr>
            <p:ph type="sldNum" sz="quarter" idx="12"/>
          </p:nvPr>
        </p:nvSpPr>
        <p:spPr/>
        <p:txBody>
          <a:bodyPr/>
          <a:lstStyle/>
          <a:p>
            <a:fld id="{E2B131D5-D37E-4F1C-948E-B010E669545D}" type="slidenum">
              <a:rPr lang="en-US" smtClean="0"/>
              <a:t>‹#›</a:t>
            </a:fld>
            <a:endParaRPr lang="en-US"/>
          </a:p>
        </p:txBody>
      </p:sp>
    </p:spTree>
    <p:extLst>
      <p:ext uri="{BB962C8B-B14F-4D97-AF65-F5344CB8AC3E}">
        <p14:creationId xmlns:p14="http://schemas.microsoft.com/office/powerpoint/2010/main" val="2653065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D6C460-4E1F-5F99-D80D-3A420FD864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CA92E9A-C61B-87C2-634E-DE5AA7FCC0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06A1EC3-9502-7EB0-9B19-14BD0D11C7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5FD9931-5FDB-4DE4-AB54-60F37F6FBA9E}" type="datetimeFigureOut">
              <a:rPr lang="en-US" smtClean="0"/>
              <a:t>10/9/2025</a:t>
            </a:fld>
            <a:endParaRPr lang="en-US"/>
          </a:p>
        </p:txBody>
      </p:sp>
      <p:sp>
        <p:nvSpPr>
          <p:cNvPr id="5" name="Footer Placeholder 4">
            <a:extLst>
              <a:ext uri="{FF2B5EF4-FFF2-40B4-BE49-F238E27FC236}">
                <a16:creationId xmlns:a16="http://schemas.microsoft.com/office/drawing/2014/main" id="{58263D4E-1BA0-D76B-9E9A-CF8BFBCC41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A38635C-202F-C650-BF93-5626BC1E49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2B131D5-D37E-4F1C-948E-B010E669545D}" type="slidenum">
              <a:rPr lang="en-US" smtClean="0"/>
              <a:t>‹#›</a:t>
            </a:fld>
            <a:endParaRPr lang="en-US"/>
          </a:p>
        </p:txBody>
      </p:sp>
    </p:spTree>
    <p:extLst>
      <p:ext uri="{BB962C8B-B14F-4D97-AF65-F5344CB8AC3E}">
        <p14:creationId xmlns:p14="http://schemas.microsoft.com/office/powerpoint/2010/main" val="20154371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FFFF00"/>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0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FF0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FFF0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FFF0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FF0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C16D2-9399-B5FD-A82C-674F0E6C5927}"/>
              </a:ext>
            </a:extLst>
          </p:cNvPr>
          <p:cNvSpPr>
            <a:spLocks noGrp="1"/>
          </p:cNvSpPr>
          <p:nvPr>
            <p:ph type="ctrTitle"/>
          </p:nvPr>
        </p:nvSpPr>
        <p:spPr>
          <a:xfrm>
            <a:off x="1471172" y="1491516"/>
            <a:ext cx="9144000" cy="2387600"/>
          </a:xfrm>
        </p:spPr>
        <p:txBody>
          <a:bodyPr>
            <a:normAutofit fontScale="90000"/>
          </a:bodyPr>
          <a:lstStyle/>
          <a:p>
            <a:r>
              <a:rPr lang="en-US" dirty="0"/>
              <a:t>Beyond the Policy: Building</a:t>
            </a:r>
            <a:br>
              <a:rPr lang="en-US" dirty="0"/>
            </a:br>
            <a:r>
              <a:rPr lang="en-US" dirty="0"/>
              <a:t>a Cyber-Resilient Insurance</a:t>
            </a:r>
            <a:br>
              <a:rPr lang="en-US" dirty="0"/>
            </a:br>
            <a:r>
              <a:rPr lang="en-US" dirty="0"/>
              <a:t>Agency</a:t>
            </a:r>
          </a:p>
        </p:txBody>
      </p:sp>
      <p:sp>
        <p:nvSpPr>
          <p:cNvPr id="3" name="Subtitle 2">
            <a:extLst>
              <a:ext uri="{FF2B5EF4-FFF2-40B4-BE49-F238E27FC236}">
                <a16:creationId xmlns:a16="http://schemas.microsoft.com/office/drawing/2014/main" id="{FE51303E-47A7-BCF4-4D0D-012C8E7A1DA2}"/>
              </a:ext>
            </a:extLst>
          </p:cNvPr>
          <p:cNvSpPr>
            <a:spLocks noGrp="1"/>
          </p:cNvSpPr>
          <p:nvPr>
            <p:ph type="subTitle" idx="1"/>
          </p:nvPr>
        </p:nvSpPr>
        <p:spPr>
          <a:xfrm>
            <a:off x="1471172" y="4072008"/>
            <a:ext cx="9144000" cy="1655762"/>
          </a:xfrm>
        </p:spPr>
        <p:txBody>
          <a:bodyPr>
            <a:normAutofit lnSpcReduction="10000"/>
          </a:bodyPr>
          <a:lstStyle/>
          <a:p>
            <a:r>
              <a:rPr lang="en-US" dirty="0"/>
              <a:t>The Reality of Cybersecurity Assessments for the Insurance Industry</a:t>
            </a:r>
          </a:p>
          <a:p>
            <a:endParaRPr lang="en-US" dirty="0"/>
          </a:p>
          <a:p>
            <a:r>
              <a:rPr lang="en-US" dirty="0"/>
              <a:t>By Lee Ayers &amp; Tony Brwon</a:t>
            </a:r>
          </a:p>
        </p:txBody>
      </p:sp>
      <p:pic>
        <p:nvPicPr>
          <p:cNvPr id="5" name="Picture 4" descr="A picture containing text, sign, vector graphics&#10;&#10;AI-generated content may be incorrect.">
            <a:extLst>
              <a:ext uri="{FF2B5EF4-FFF2-40B4-BE49-F238E27FC236}">
                <a16:creationId xmlns:a16="http://schemas.microsoft.com/office/drawing/2014/main" id="{8DD4F60C-4AD4-666F-E657-19D72C285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1163" y="98474"/>
            <a:ext cx="1200150" cy="1200150"/>
          </a:xfrm>
          <a:prstGeom prst="rect">
            <a:avLst/>
          </a:prstGeom>
        </p:spPr>
      </p:pic>
      <p:sp>
        <p:nvSpPr>
          <p:cNvPr id="6" name="TextBox 5">
            <a:extLst>
              <a:ext uri="{FF2B5EF4-FFF2-40B4-BE49-F238E27FC236}">
                <a16:creationId xmlns:a16="http://schemas.microsoft.com/office/drawing/2014/main" id="{D58EB8C9-F6E7-4134-8E51-E3EF7AA1D1CD}"/>
              </a:ext>
            </a:extLst>
          </p:cNvPr>
          <p:cNvSpPr txBox="1"/>
          <p:nvPr/>
        </p:nvSpPr>
        <p:spPr>
          <a:xfrm>
            <a:off x="4351313" y="291366"/>
            <a:ext cx="4668569" cy="830997"/>
          </a:xfrm>
          <a:prstGeom prst="rect">
            <a:avLst/>
          </a:prstGeom>
          <a:noFill/>
        </p:spPr>
        <p:txBody>
          <a:bodyPr wrap="square" rtlCol="0">
            <a:spAutoFit/>
          </a:bodyPr>
          <a:lstStyle/>
          <a:p>
            <a:r>
              <a:rPr lang="en-US" sz="4800" dirty="0">
                <a:solidFill>
                  <a:srgbClr val="FFFF00"/>
                </a:solidFill>
                <a:latin typeface="Segoe UI" panose="020B0502040204020203" pitchFamily="34" charset="0"/>
                <a:cs typeface="Segoe UI" panose="020B0502040204020203" pitchFamily="34" charset="0"/>
              </a:rPr>
              <a:t>KDE Technology</a:t>
            </a:r>
          </a:p>
        </p:txBody>
      </p:sp>
    </p:spTree>
    <p:extLst>
      <p:ext uri="{BB962C8B-B14F-4D97-AF65-F5344CB8AC3E}">
        <p14:creationId xmlns:p14="http://schemas.microsoft.com/office/powerpoint/2010/main" val="186906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AC0AA-E20D-5753-98B2-D40572462E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4852EC-D6B7-BC7B-1502-0B85754CB286}"/>
              </a:ext>
            </a:extLst>
          </p:cNvPr>
          <p:cNvSpPr>
            <a:spLocks noGrp="1"/>
          </p:cNvSpPr>
          <p:nvPr>
            <p:ph type="ctrTitle"/>
          </p:nvPr>
        </p:nvSpPr>
        <p:spPr>
          <a:xfrm>
            <a:off x="1524000" y="701123"/>
            <a:ext cx="9144000" cy="1086581"/>
          </a:xfrm>
        </p:spPr>
        <p:txBody>
          <a:bodyPr>
            <a:noAutofit/>
          </a:bodyPr>
          <a:lstStyle/>
          <a:p>
            <a:pPr lvl="0"/>
            <a:r>
              <a:rPr lang="en-US" sz="5400" dirty="0"/>
              <a:t>Common Threats to the Insurance Sector</a:t>
            </a:r>
          </a:p>
        </p:txBody>
      </p:sp>
      <p:sp>
        <p:nvSpPr>
          <p:cNvPr id="3" name="Subtitle 2">
            <a:extLst>
              <a:ext uri="{FF2B5EF4-FFF2-40B4-BE49-F238E27FC236}">
                <a16:creationId xmlns:a16="http://schemas.microsoft.com/office/drawing/2014/main" id="{59B9E37B-9FE4-1FF6-A99C-84BE852B8278}"/>
              </a:ext>
            </a:extLst>
          </p:cNvPr>
          <p:cNvSpPr>
            <a:spLocks noGrp="1"/>
          </p:cNvSpPr>
          <p:nvPr>
            <p:ph type="subTitle" idx="1"/>
          </p:nvPr>
        </p:nvSpPr>
        <p:spPr>
          <a:xfrm>
            <a:off x="78658" y="1939189"/>
            <a:ext cx="11729884" cy="4217688"/>
          </a:xfrm>
        </p:spPr>
        <p:txBody>
          <a:bodyPr>
            <a:normAutofit/>
          </a:bodyPr>
          <a:lstStyle/>
          <a:p>
            <a:pPr marL="342900" indent="-342900" algn="l">
              <a:buFont typeface="Arial" panose="020B0604020202020204" pitchFamily="34" charset="0"/>
              <a:buChar char="•"/>
            </a:pPr>
            <a:endParaRPr lang="en-US" dirty="0">
              <a:effectLst/>
            </a:endParaRPr>
          </a:p>
          <a:p>
            <a:pPr marL="800100" lvl="1" indent="-342900" algn="l">
              <a:buFont typeface="Arial" panose="020B0604020202020204" pitchFamily="34" charset="0"/>
              <a:buChar char="•"/>
            </a:pPr>
            <a:r>
              <a:rPr lang="en-US" b="1" dirty="0"/>
              <a:t>Ransomware:</a:t>
            </a:r>
            <a:r>
              <a:rPr lang="en-US" dirty="0"/>
              <a:t> Attackers encrypt your files and demand payment to restore access. This can halt all business operations and result in significant financial losses.</a:t>
            </a:r>
          </a:p>
          <a:p>
            <a:pPr marL="800100" lvl="1" indent="-342900" algn="l">
              <a:buFont typeface="Arial" panose="020B0604020202020204" pitchFamily="34" charset="0"/>
              <a:buChar char="•"/>
            </a:pPr>
            <a:endParaRPr lang="en-US" dirty="0"/>
          </a:p>
          <a:p>
            <a:pPr marL="800100" lvl="1" indent="-342900" algn="l">
              <a:buFont typeface="Arial" panose="020B0604020202020204" pitchFamily="34" charset="0"/>
              <a:buChar char="•"/>
            </a:pPr>
            <a:r>
              <a:rPr lang="en-US" b="1" dirty="0"/>
              <a:t>Business Email Compromise (BEC):</a:t>
            </a:r>
            <a:r>
              <a:rPr lang="en-US" dirty="0"/>
              <a:t> Criminals impersonate executives or clients to trick employees into making fraudulent wire transfers or revealing sensitive information.</a:t>
            </a:r>
          </a:p>
          <a:p>
            <a:pPr marL="800100" lvl="1" indent="-342900" algn="l">
              <a:buFont typeface="Arial" panose="020B0604020202020204" pitchFamily="34" charset="0"/>
              <a:buChar char="•"/>
            </a:pPr>
            <a:endParaRPr lang="en-US" dirty="0"/>
          </a:p>
          <a:p>
            <a:pPr marL="800100" lvl="1" indent="-342900" algn="l">
              <a:buFont typeface="Arial" panose="020B0604020202020204" pitchFamily="34" charset="0"/>
              <a:buChar char="•"/>
            </a:pPr>
            <a:r>
              <a:rPr lang="en-US" b="1" dirty="0"/>
              <a:t>Third-Party and Supply Chain Attacks:</a:t>
            </a:r>
            <a:r>
              <a:rPr lang="en-US" dirty="0"/>
              <a:t> Attackers exploit a weakness in a vendor’s software or a partner’s system to gain unauthorized access to our network.</a:t>
            </a:r>
          </a:p>
          <a:p>
            <a:pPr marL="800100" lvl="1" indent="-342900" algn="l">
              <a:buFont typeface="Arial" panose="020B0604020202020204" pitchFamily="34" charset="0"/>
              <a:buChar char="•"/>
            </a:pPr>
            <a:endParaRPr lang="en-US" dirty="0"/>
          </a:p>
          <a:p>
            <a:pPr marL="800100" lvl="1" indent="-342900" algn="l">
              <a:buFont typeface="Arial" panose="020B0604020202020204" pitchFamily="34" charset="0"/>
              <a:buChar char="•"/>
            </a:pPr>
            <a:r>
              <a:rPr lang="en-US" b="1" dirty="0"/>
              <a:t>Insider Threats:</a:t>
            </a:r>
            <a:r>
              <a:rPr lang="en-US" dirty="0"/>
              <a:t> Both malicious employees who intentionally steal data and negligent employees who accidentally cause a breach pose a significant risk.</a:t>
            </a:r>
          </a:p>
          <a:p>
            <a:pPr marL="342900" indent="-342900" algn="l">
              <a:buFont typeface="Arial" panose="020B0604020202020204" pitchFamily="34" charset="0"/>
              <a:buChar char="•"/>
            </a:pPr>
            <a:endParaRPr lang="en-US" dirty="0">
              <a:effectLst/>
            </a:endParaRPr>
          </a:p>
        </p:txBody>
      </p:sp>
    </p:spTree>
    <p:extLst>
      <p:ext uri="{BB962C8B-B14F-4D97-AF65-F5344CB8AC3E}">
        <p14:creationId xmlns:p14="http://schemas.microsoft.com/office/powerpoint/2010/main" val="967674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11CD8-C4F2-EF68-3861-08051BE2C5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F861FB-70D0-4B3B-EAB5-4ECED02DCA61}"/>
              </a:ext>
            </a:extLst>
          </p:cNvPr>
          <p:cNvSpPr>
            <a:spLocks noGrp="1"/>
          </p:cNvSpPr>
          <p:nvPr>
            <p:ph type="ctrTitle"/>
          </p:nvPr>
        </p:nvSpPr>
        <p:spPr>
          <a:xfrm>
            <a:off x="1524000" y="701123"/>
            <a:ext cx="9144000" cy="1086581"/>
          </a:xfrm>
        </p:spPr>
        <p:txBody>
          <a:bodyPr>
            <a:noAutofit/>
          </a:bodyPr>
          <a:lstStyle/>
          <a:p>
            <a:pPr lvl="0"/>
            <a:r>
              <a:rPr lang="en-US" sz="5400" dirty="0"/>
              <a:t>Case Study: The Aflac Data Breach</a:t>
            </a:r>
          </a:p>
        </p:txBody>
      </p:sp>
      <p:sp>
        <p:nvSpPr>
          <p:cNvPr id="3" name="Subtitle 2">
            <a:extLst>
              <a:ext uri="{FF2B5EF4-FFF2-40B4-BE49-F238E27FC236}">
                <a16:creationId xmlns:a16="http://schemas.microsoft.com/office/drawing/2014/main" id="{C02CA131-656D-5C8F-1C75-9B86D7171D91}"/>
              </a:ext>
            </a:extLst>
          </p:cNvPr>
          <p:cNvSpPr>
            <a:spLocks noGrp="1"/>
          </p:cNvSpPr>
          <p:nvPr>
            <p:ph type="subTitle" idx="1"/>
          </p:nvPr>
        </p:nvSpPr>
        <p:spPr>
          <a:xfrm>
            <a:off x="78658" y="1671484"/>
            <a:ext cx="11729884" cy="4485393"/>
          </a:xfrm>
        </p:spPr>
        <p:txBody>
          <a:bodyPr>
            <a:normAutofit fontScale="77500" lnSpcReduction="20000"/>
          </a:bodyPr>
          <a:lstStyle/>
          <a:p>
            <a:pPr marL="342900" lvl="0" indent="-342900" algn="l">
              <a:buFont typeface="Arial" panose="020B0604020202020204" pitchFamily="34" charset="0"/>
              <a:buChar char="•"/>
            </a:pPr>
            <a:r>
              <a:rPr lang="en-US" b="1" dirty="0"/>
              <a:t>What Happened:</a:t>
            </a:r>
            <a:r>
              <a:rPr lang="en-US" dirty="0"/>
              <a:t> In June 2025, Aflac disclosed a data breach resulting from "social engineering tactics" used by a sophisticated cybercrime group.</a:t>
            </a:r>
          </a:p>
          <a:p>
            <a:pPr marL="342900" lvl="0" indent="-342900" algn="l">
              <a:buFont typeface="Arial" panose="020B0604020202020204" pitchFamily="34" charset="0"/>
              <a:buChar char="•"/>
            </a:pPr>
            <a:endParaRPr lang="en-US" dirty="0"/>
          </a:p>
          <a:p>
            <a:pPr marL="342900" lvl="0" indent="-342900" algn="l">
              <a:buFont typeface="Arial" panose="020B0604020202020204" pitchFamily="34" charset="0"/>
              <a:buChar char="•"/>
            </a:pPr>
            <a:r>
              <a:rPr lang="en-US" b="1" dirty="0"/>
              <a:t>Impact:</a:t>
            </a:r>
            <a:r>
              <a:rPr lang="en-US" dirty="0"/>
              <a:t> The unauthorized access potentially exposed a wide range of sensitive data, including Social Security numbers, health records, and claims information for a large number of individuals.</a:t>
            </a:r>
          </a:p>
          <a:p>
            <a:pPr marL="342900" lvl="0" indent="-342900" algn="l">
              <a:buFont typeface="Arial" panose="020B0604020202020204" pitchFamily="34" charset="0"/>
              <a:buChar char="•"/>
            </a:pPr>
            <a:endParaRPr lang="en-US" dirty="0"/>
          </a:p>
          <a:p>
            <a:pPr marL="342900" lvl="0" indent="-342900" algn="l">
              <a:buFont typeface="Arial" panose="020B0604020202020204" pitchFamily="34" charset="0"/>
              <a:buChar char="•"/>
            </a:pPr>
            <a:r>
              <a:rPr lang="en-US" b="1" dirty="0"/>
              <a:t>Aflac's Response:</a:t>
            </a:r>
            <a:r>
              <a:rPr lang="en-US" dirty="0"/>
              <a:t> Aflac swiftly contained the intrusion, notified affected individuals, and offered free credit monitoring and identity theft protection. The breach also led to several class-action lawsuits.</a:t>
            </a:r>
          </a:p>
          <a:p>
            <a:pPr marL="342900" lvl="0" indent="-342900" algn="l">
              <a:buFont typeface="Arial" panose="020B0604020202020204" pitchFamily="34" charset="0"/>
              <a:buChar char="•"/>
            </a:pPr>
            <a:endParaRPr lang="en-US" dirty="0"/>
          </a:p>
          <a:p>
            <a:pPr marL="342900" lvl="0" indent="-342900" algn="l">
              <a:buFont typeface="Arial" panose="020B0604020202020204" pitchFamily="34" charset="0"/>
              <a:buChar char="•"/>
            </a:pPr>
            <a:r>
              <a:rPr lang="en-US" b="1" dirty="0"/>
              <a:t>The Takeaway:</a:t>
            </a:r>
            <a:r>
              <a:rPr lang="en-US" dirty="0"/>
              <a:t> This incident proves that social engineering remains a primary attack vector, and the consequences of a breach extend beyond the initial cost to include significant litigation and long-term reputational damage.</a:t>
            </a:r>
          </a:p>
          <a:p>
            <a:pPr marL="342900" lvl="0" indent="-342900" algn="l">
              <a:buFont typeface="Arial" panose="020B0604020202020204" pitchFamily="34" charset="0"/>
              <a:buChar char="•"/>
            </a:pPr>
            <a:endParaRPr lang="en-US" dirty="0"/>
          </a:p>
          <a:p>
            <a:pPr marL="342900" lvl="0" indent="-342900" algn="l">
              <a:buFont typeface="Arial" panose="020B0604020202020204" pitchFamily="34" charset="0"/>
              <a:buChar char="•"/>
            </a:pPr>
            <a:r>
              <a:rPr lang="en-US" b="1" dirty="0"/>
              <a:t>The Cause, Social Engineering: </a:t>
            </a:r>
            <a:r>
              <a:rPr lang="en-US" dirty="0"/>
              <a:t>Given the suggested link to Scattered Spider and the nature of other attacks in the insurance industry at the time, social engineering is considered the likely attack vector, where an employee may have been tricked into granting access to the network.</a:t>
            </a:r>
          </a:p>
          <a:p>
            <a:pPr marL="342900" lvl="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effectLst/>
            </a:endParaRPr>
          </a:p>
        </p:txBody>
      </p:sp>
    </p:spTree>
    <p:extLst>
      <p:ext uri="{BB962C8B-B14F-4D97-AF65-F5344CB8AC3E}">
        <p14:creationId xmlns:p14="http://schemas.microsoft.com/office/powerpoint/2010/main" val="2886704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279E9-747A-4C28-2AD5-CC17CF8C1B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A6B08D-B193-76C8-2B66-9923F3439EBC}"/>
              </a:ext>
            </a:extLst>
          </p:cNvPr>
          <p:cNvSpPr>
            <a:spLocks noGrp="1"/>
          </p:cNvSpPr>
          <p:nvPr>
            <p:ph type="ctrTitle"/>
          </p:nvPr>
        </p:nvSpPr>
        <p:spPr>
          <a:xfrm>
            <a:off x="1524000" y="701123"/>
            <a:ext cx="9144000" cy="1086581"/>
          </a:xfrm>
        </p:spPr>
        <p:txBody>
          <a:bodyPr>
            <a:noAutofit/>
          </a:bodyPr>
          <a:lstStyle/>
          <a:p>
            <a:pPr lvl="0"/>
            <a:r>
              <a:rPr lang="en-US" sz="5400" dirty="0"/>
              <a:t>Proactive Defense: Strategies for Your Agency</a:t>
            </a:r>
          </a:p>
        </p:txBody>
      </p:sp>
      <p:sp>
        <p:nvSpPr>
          <p:cNvPr id="3" name="Subtitle 2">
            <a:extLst>
              <a:ext uri="{FF2B5EF4-FFF2-40B4-BE49-F238E27FC236}">
                <a16:creationId xmlns:a16="http://schemas.microsoft.com/office/drawing/2014/main" id="{D2408EF0-4AD9-0CC1-D389-A64731D36B36}"/>
              </a:ext>
            </a:extLst>
          </p:cNvPr>
          <p:cNvSpPr>
            <a:spLocks noGrp="1"/>
          </p:cNvSpPr>
          <p:nvPr>
            <p:ph type="subTitle" idx="1"/>
          </p:nvPr>
        </p:nvSpPr>
        <p:spPr>
          <a:xfrm>
            <a:off x="78658" y="1671484"/>
            <a:ext cx="11729884" cy="4485393"/>
          </a:xfrm>
        </p:spPr>
        <p:txBody>
          <a:bodyPr>
            <a:normAutofit lnSpcReduction="10000"/>
          </a:bodyPr>
          <a:lstStyle/>
          <a:p>
            <a:pPr marL="342900" indent="-342900" algn="l">
              <a:buFont typeface="Arial" panose="020B0604020202020204" pitchFamily="34" charset="0"/>
              <a:buChar char="•"/>
            </a:pPr>
            <a:endParaRPr lang="en-US" dirty="0">
              <a:effectLst/>
            </a:endParaRPr>
          </a:p>
          <a:p>
            <a:pPr marL="800100" lvl="1" indent="-342900" algn="l">
              <a:buFont typeface="Arial" panose="020B0604020202020204" pitchFamily="34" charset="0"/>
              <a:buChar char="•"/>
            </a:pPr>
            <a:r>
              <a:rPr lang="en-US" b="1" dirty="0"/>
              <a:t>Develop a Written Incident Response Plan:</a:t>
            </a:r>
            <a:r>
              <a:rPr lang="en-US" dirty="0"/>
              <a:t> This plan should outline clear roles, responsibilities, and steps to take during a breach.</a:t>
            </a:r>
          </a:p>
          <a:p>
            <a:pPr marL="800100" lvl="1" indent="-342900" algn="l">
              <a:buFont typeface="Arial" panose="020B0604020202020204" pitchFamily="34" charset="0"/>
              <a:buChar char="•"/>
            </a:pPr>
            <a:endParaRPr lang="en-US" dirty="0"/>
          </a:p>
          <a:p>
            <a:pPr marL="800100" lvl="1" indent="-342900" algn="l">
              <a:buFont typeface="Arial" panose="020B0604020202020204" pitchFamily="34" charset="0"/>
              <a:buChar char="•"/>
            </a:pPr>
            <a:r>
              <a:rPr lang="en-US" b="1" dirty="0"/>
              <a:t>Containment:</a:t>
            </a:r>
            <a:r>
              <a:rPr lang="en-US" dirty="0"/>
              <a:t> The first priority is to isolate affected systems to prevent the attack from spreading and causing further damage.</a:t>
            </a:r>
          </a:p>
          <a:p>
            <a:pPr marL="800100" lvl="1" indent="-342900" algn="l">
              <a:buFont typeface="Arial" panose="020B0604020202020204" pitchFamily="34" charset="0"/>
              <a:buChar char="•"/>
            </a:pPr>
            <a:endParaRPr lang="en-US" dirty="0"/>
          </a:p>
          <a:p>
            <a:pPr marL="800100" lvl="1" indent="-342900" algn="l">
              <a:buFont typeface="Arial" panose="020B0604020202020204" pitchFamily="34" charset="0"/>
              <a:buChar char="•"/>
            </a:pPr>
            <a:r>
              <a:rPr lang="en-US" b="1" dirty="0"/>
              <a:t>Forensic Investigation:</a:t>
            </a:r>
            <a:r>
              <a:rPr lang="en-US" dirty="0"/>
              <a:t> Engage with cybersecurity experts to determine the scope of the breach, how it happened, and what data was compromised.</a:t>
            </a:r>
          </a:p>
          <a:p>
            <a:pPr marL="800100" lvl="1" indent="-342900" algn="l">
              <a:buFont typeface="Arial" panose="020B0604020202020204" pitchFamily="34" charset="0"/>
              <a:buChar char="•"/>
            </a:pPr>
            <a:endParaRPr lang="en-US" dirty="0"/>
          </a:p>
          <a:p>
            <a:pPr marL="800100" lvl="1" indent="-342900" algn="l">
              <a:buFont typeface="Arial" panose="020B0604020202020204" pitchFamily="34" charset="0"/>
              <a:buChar char="•"/>
            </a:pPr>
            <a:r>
              <a:rPr lang="en-US" b="1" dirty="0"/>
              <a:t>Communication:</a:t>
            </a:r>
            <a:r>
              <a:rPr lang="en-US" dirty="0"/>
              <a:t> Have a pre-defined communication strategy for clients, regulators, and the public to ensure transparency and maintain trust.</a:t>
            </a:r>
          </a:p>
          <a:p>
            <a:pPr marL="800100" lvl="1" indent="-342900" algn="l">
              <a:buFont typeface="Arial" panose="020B0604020202020204" pitchFamily="34" charset="0"/>
              <a:buChar char="•"/>
            </a:pPr>
            <a:endParaRPr lang="en-US" dirty="0"/>
          </a:p>
          <a:p>
            <a:pPr marL="800100" lvl="1" indent="-342900" algn="l">
              <a:buFont typeface="Arial" panose="020B0604020202020204" pitchFamily="34" charset="0"/>
              <a:buChar char="•"/>
            </a:pPr>
            <a:r>
              <a:rPr lang="en-US" b="1" dirty="0"/>
              <a:t>Data Backup and Recovery:</a:t>
            </a:r>
            <a:r>
              <a:rPr lang="en-US" dirty="0"/>
              <a:t> Maintain secure, tested, and segregated data backups to enable swift recovery and minimize business interruption.</a:t>
            </a:r>
          </a:p>
        </p:txBody>
      </p:sp>
    </p:spTree>
    <p:extLst>
      <p:ext uri="{BB962C8B-B14F-4D97-AF65-F5344CB8AC3E}">
        <p14:creationId xmlns:p14="http://schemas.microsoft.com/office/powerpoint/2010/main" val="2992442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86F7A-F564-7C08-EA24-426824FF53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6F5AE7-648E-F81A-EFE0-4A5BA8024A2F}"/>
              </a:ext>
            </a:extLst>
          </p:cNvPr>
          <p:cNvSpPr>
            <a:spLocks noGrp="1"/>
          </p:cNvSpPr>
          <p:nvPr>
            <p:ph type="ctrTitle"/>
          </p:nvPr>
        </p:nvSpPr>
        <p:spPr>
          <a:xfrm>
            <a:off x="1524000" y="701123"/>
            <a:ext cx="9144000" cy="1086581"/>
          </a:xfrm>
        </p:spPr>
        <p:txBody>
          <a:bodyPr>
            <a:noAutofit/>
          </a:bodyPr>
          <a:lstStyle/>
          <a:p>
            <a:pPr lvl="0"/>
            <a:r>
              <a:rPr lang="en-US" sz="4800" dirty="0"/>
              <a:t>Strong Passwords vs. Passphrases: The Best Practices</a:t>
            </a:r>
          </a:p>
        </p:txBody>
      </p:sp>
      <p:sp>
        <p:nvSpPr>
          <p:cNvPr id="3" name="Subtitle 2">
            <a:extLst>
              <a:ext uri="{FF2B5EF4-FFF2-40B4-BE49-F238E27FC236}">
                <a16:creationId xmlns:a16="http://schemas.microsoft.com/office/drawing/2014/main" id="{BB8DEDB8-D0F0-DD04-0AF4-B80B72ADC0C6}"/>
              </a:ext>
            </a:extLst>
          </p:cNvPr>
          <p:cNvSpPr>
            <a:spLocks noGrp="1"/>
          </p:cNvSpPr>
          <p:nvPr>
            <p:ph type="subTitle" idx="1"/>
          </p:nvPr>
        </p:nvSpPr>
        <p:spPr>
          <a:xfrm>
            <a:off x="78658" y="1671484"/>
            <a:ext cx="11729884" cy="4485393"/>
          </a:xfrm>
        </p:spPr>
        <p:txBody>
          <a:bodyPr>
            <a:normAutofit lnSpcReduction="10000"/>
          </a:bodyPr>
          <a:lstStyle/>
          <a:p>
            <a:pPr marL="342900" indent="-342900" algn="l">
              <a:buFont typeface="Arial" panose="020B0604020202020204" pitchFamily="34" charset="0"/>
              <a:buChar char="•"/>
            </a:pPr>
            <a:endParaRPr lang="en-US" dirty="0">
              <a:effectLst/>
            </a:endParaRPr>
          </a:p>
          <a:p>
            <a:pPr marL="800100" lvl="1" indent="-342900" algn="l">
              <a:buFont typeface="Arial" panose="020B0604020202020204" pitchFamily="34" charset="0"/>
              <a:buChar char="•"/>
            </a:pPr>
            <a:r>
              <a:rPr lang="en-US" b="1" dirty="0"/>
              <a:t>Go Long:</a:t>
            </a:r>
            <a:r>
              <a:rPr lang="en-US" dirty="0"/>
              <a:t> Aim for a password or passphrase of at least 16 characters. Length is often more important than complexity.</a:t>
            </a:r>
          </a:p>
          <a:p>
            <a:pPr marL="800100" lvl="1" indent="-342900" algn="l">
              <a:buFont typeface="Arial" panose="020B0604020202020204" pitchFamily="34" charset="0"/>
              <a:buChar char="•"/>
            </a:pPr>
            <a:endParaRPr lang="en-US" dirty="0"/>
          </a:p>
          <a:p>
            <a:pPr marL="800100" lvl="1" indent="-342900" algn="l">
              <a:buFont typeface="Arial" panose="020B0604020202020204" pitchFamily="34" charset="0"/>
              <a:buChar char="•"/>
            </a:pPr>
            <a:r>
              <a:rPr lang="en-US" b="1" dirty="0"/>
              <a:t>Be Random:</a:t>
            </a:r>
            <a:r>
              <a:rPr lang="en-US" dirty="0"/>
              <a:t> Avoid using personal information, common words, or keyboard patterns (e.g., "password123," "QWERTY"). Attackers use automated tools to guess these.</a:t>
            </a:r>
          </a:p>
          <a:p>
            <a:pPr marL="800100" lvl="1" indent="-342900" algn="l">
              <a:buFont typeface="Arial" panose="020B0604020202020204" pitchFamily="34" charset="0"/>
              <a:buChar char="•"/>
            </a:pPr>
            <a:endParaRPr lang="en-US" dirty="0"/>
          </a:p>
          <a:p>
            <a:pPr marL="800100" lvl="1" indent="-342900" algn="l">
              <a:buFont typeface="Arial" panose="020B0604020202020204" pitchFamily="34" charset="0"/>
              <a:buChar char="•"/>
            </a:pPr>
            <a:r>
              <a:rPr lang="en-US" b="1" dirty="0"/>
              <a:t>Mix It Up:</a:t>
            </a:r>
            <a:r>
              <a:rPr lang="en-US" dirty="0"/>
              <a:t> Use a combination of uppercase and lowercase letters, numbers, and symbols.</a:t>
            </a:r>
          </a:p>
          <a:p>
            <a:pPr marL="800100" lvl="1" indent="-342900" algn="l">
              <a:buFont typeface="Arial" panose="020B0604020202020204" pitchFamily="34" charset="0"/>
              <a:buChar char="•"/>
            </a:pPr>
            <a:endParaRPr lang="en-US" dirty="0"/>
          </a:p>
          <a:p>
            <a:pPr marL="800100" lvl="1" indent="-342900" algn="l">
              <a:buFont typeface="Arial" panose="020B0604020202020204" pitchFamily="34" charset="0"/>
              <a:buChar char="•"/>
            </a:pPr>
            <a:r>
              <a:rPr lang="en-US" b="1" dirty="0"/>
              <a:t>What's a Passphrase?</a:t>
            </a:r>
            <a:r>
              <a:rPr lang="en-US" dirty="0"/>
              <a:t> A passphrase is a longer, more memorable password created by stringing together several random, unrelated words (e.g., "correct-horse-battery-staple"). It is much harder to guess than a single-word password.</a:t>
            </a:r>
          </a:p>
          <a:p>
            <a:pPr marL="800100" lvl="1" indent="-342900" algn="l">
              <a:buFont typeface="Arial" panose="020B0604020202020204" pitchFamily="34" charset="0"/>
              <a:buChar char="•"/>
            </a:pPr>
            <a:endParaRPr lang="en-US" dirty="0"/>
          </a:p>
          <a:p>
            <a:pPr marL="800100" lvl="1" indent="-342900" algn="l">
              <a:buFont typeface="Arial" panose="020B0604020202020204" pitchFamily="34" charset="0"/>
              <a:buChar char="•"/>
            </a:pPr>
            <a:r>
              <a:rPr lang="en-US" b="1" dirty="0"/>
              <a:t>Never Reuse:</a:t>
            </a:r>
            <a:r>
              <a:rPr lang="en-US" dirty="0"/>
              <a:t> The golden rule: use a unique password for every single account. If one account is compromised, the others will remain secure.</a:t>
            </a:r>
          </a:p>
          <a:p>
            <a:pPr marL="342900"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87760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54BDD-487E-0A57-EECA-28D3C0F38A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99374D-357A-EE70-2864-A9FE922C2DC5}"/>
              </a:ext>
            </a:extLst>
          </p:cNvPr>
          <p:cNvSpPr>
            <a:spLocks noGrp="1"/>
          </p:cNvSpPr>
          <p:nvPr>
            <p:ph type="ctrTitle"/>
          </p:nvPr>
        </p:nvSpPr>
        <p:spPr>
          <a:xfrm>
            <a:off x="1524000" y="701123"/>
            <a:ext cx="9144000" cy="1086581"/>
          </a:xfrm>
        </p:spPr>
        <p:txBody>
          <a:bodyPr>
            <a:noAutofit/>
          </a:bodyPr>
          <a:lstStyle/>
          <a:p>
            <a:pPr lvl="0"/>
            <a:r>
              <a:rPr lang="en-US" sz="4800" dirty="0"/>
              <a:t>Streamlining Security: The Power of Password Managers</a:t>
            </a:r>
          </a:p>
        </p:txBody>
      </p:sp>
      <p:sp>
        <p:nvSpPr>
          <p:cNvPr id="3" name="Subtitle 2">
            <a:extLst>
              <a:ext uri="{FF2B5EF4-FFF2-40B4-BE49-F238E27FC236}">
                <a16:creationId xmlns:a16="http://schemas.microsoft.com/office/drawing/2014/main" id="{72C595A9-3FC1-4098-2E9E-94FAA87BCB16}"/>
              </a:ext>
            </a:extLst>
          </p:cNvPr>
          <p:cNvSpPr>
            <a:spLocks noGrp="1"/>
          </p:cNvSpPr>
          <p:nvPr>
            <p:ph type="subTitle" idx="1"/>
          </p:nvPr>
        </p:nvSpPr>
        <p:spPr>
          <a:xfrm>
            <a:off x="78658" y="1671484"/>
            <a:ext cx="11729884" cy="4485393"/>
          </a:xfrm>
        </p:spPr>
        <p:txBody>
          <a:bodyPr>
            <a:normAutofit fontScale="92500" lnSpcReduction="20000"/>
          </a:bodyPr>
          <a:lstStyle/>
          <a:p>
            <a:pPr marL="342900" indent="-342900" algn="l">
              <a:buFont typeface="Arial" panose="020B0604020202020204" pitchFamily="34" charset="0"/>
              <a:buChar char="•"/>
            </a:pPr>
            <a:endParaRPr lang="en-US" dirty="0">
              <a:effectLst/>
            </a:endParaRPr>
          </a:p>
          <a:p>
            <a:pPr marL="800100" lvl="1" indent="-342900" algn="l">
              <a:buFont typeface="Arial" panose="020B0604020202020204" pitchFamily="34" charset="0"/>
              <a:buChar char="•"/>
            </a:pPr>
            <a:r>
              <a:rPr lang="en-US" b="1" dirty="0"/>
              <a:t>The Problem:</a:t>
            </a:r>
            <a:r>
              <a:rPr lang="en-US" dirty="0"/>
              <a:t> We have too many accounts to remember a unique, strong password for each one. Writing them down or reusing them creates a major security risk.</a:t>
            </a:r>
          </a:p>
          <a:p>
            <a:pPr marL="800100" lvl="1" indent="-342900" algn="l">
              <a:buFont typeface="Arial" panose="020B0604020202020204" pitchFamily="34" charset="0"/>
              <a:buChar char="•"/>
            </a:pPr>
            <a:endParaRPr lang="en-US" dirty="0"/>
          </a:p>
          <a:p>
            <a:pPr marL="800100" lvl="1" indent="-342900" algn="l">
              <a:buFont typeface="Arial" panose="020B0604020202020204" pitchFamily="34" charset="0"/>
              <a:buChar char="•"/>
            </a:pPr>
            <a:r>
              <a:rPr lang="en-US" b="1" dirty="0"/>
              <a:t>How They Work:</a:t>
            </a:r>
            <a:r>
              <a:rPr lang="en-US" dirty="0"/>
              <a:t> Password managers are encrypted vaults that securely store all your unique passwords, passphrases, and other sensitive information. You only need to remember one master password to unlock the vault.</a:t>
            </a:r>
          </a:p>
          <a:p>
            <a:pPr marL="800100" lvl="1" indent="-342900" algn="l">
              <a:buFont typeface="Arial" panose="020B0604020202020204" pitchFamily="34" charset="0"/>
              <a:buChar char="•"/>
            </a:pPr>
            <a:endParaRPr lang="en-US" dirty="0"/>
          </a:p>
          <a:p>
            <a:pPr marL="800100" lvl="1" indent="-342900" algn="l">
              <a:buFont typeface="Arial" panose="020B0604020202020204" pitchFamily="34" charset="0"/>
              <a:buChar char="•"/>
            </a:pPr>
            <a:r>
              <a:rPr lang="en-US" b="1" dirty="0"/>
              <a:t>Key Benefits:</a:t>
            </a:r>
            <a:endParaRPr lang="en-US" dirty="0"/>
          </a:p>
          <a:p>
            <a:pPr marL="1200150" lvl="2" indent="-285750" algn="l">
              <a:buFont typeface="Arial" panose="020B0604020202020204" pitchFamily="34" charset="0"/>
              <a:buChar char="•"/>
            </a:pPr>
            <a:r>
              <a:rPr lang="en-US" b="1" dirty="0"/>
              <a:t>Generate Strong Passwords:</a:t>
            </a:r>
            <a:r>
              <a:rPr lang="en-US" dirty="0"/>
              <a:t> Automatically creates unique, complex passwords for every new account.</a:t>
            </a:r>
          </a:p>
          <a:p>
            <a:pPr marL="1200150" lvl="2" indent="-285750" algn="l">
              <a:buFont typeface="Arial" panose="020B0604020202020204" pitchFamily="34" charset="0"/>
              <a:buChar char="•"/>
            </a:pPr>
            <a:endParaRPr lang="en-US" dirty="0"/>
          </a:p>
          <a:p>
            <a:pPr marL="1200150" lvl="2" indent="-285750" algn="l">
              <a:buFont typeface="Arial" panose="020B0604020202020204" pitchFamily="34" charset="0"/>
              <a:buChar char="•"/>
            </a:pPr>
            <a:r>
              <a:rPr lang="en-US" b="1" dirty="0"/>
              <a:t>Secure Auto-fill:</a:t>
            </a:r>
            <a:r>
              <a:rPr lang="en-US" dirty="0"/>
              <a:t> Safely fills in your login credentials, preventing phishing sites from stealing your information.</a:t>
            </a:r>
          </a:p>
          <a:p>
            <a:pPr marL="1200150" lvl="2" indent="-285750" algn="l">
              <a:buFont typeface="Arial" panose="020B0604020202020204" pitchFamily="34" charset="0"/>
              <a:buChar char="•"/>
            </a:pPr>
            <a:endParaRPr lang="en-US" dirty="0"/>
          </a:p>
          <a:p>
            <a:pPr marL="1200150" lvl="2" indent="-285750" algn="l">
              <a:buFont typeface="Arial" panose="020B0604020202020204" pitchFamily="34" charset="0"/>
              <a:buChar char="•"/>
            </a:pPr>
            <a:r>
              <a:rPr lang="en-US" b="1" dirty="0"/>
              <a:t>Sync Across Devices:</a:t>
            </a:r>
            <a:r>
              <a:rPr lang="en-US" dirty="0"/>
              <a:t> Access your passwords securely from your computer, phone, or tablet.</a:t>
            </a:r>
          </a:p>
          <a:p>
            <a:pPr marL="1200150" lvl="2" indent="-285750" algn="l">
              <a:buFont typeface="Arial" panose="020B0604020202020204" pitchFamily="34" charset="0"/>
              <a:buChar char="•"/>
            </a:pPr>
            <a:endParaRPr lang="en-US" dirty="0"/>
          </a:p>
          <a:p>
            <a:pPr marL="1200150" lvl="2" indent="-285750" algn="l">
              <a:buFont typeface="Arial" panose="020B0604020202020204" pitchFamily="34" charset="0"/>
              <a:buChar char="•"/>
            </a:pPr>
            <a:r>
              <a:rPr lang="en-US" b="1" dirty="0"/>
              <a:t>Shared Access:</a:t>
            </a:r>
            <a:r>
              <a:rPr lang="en-US" dirty="0"/>
              <a:t> Safely share login credentials with colleagues without sending them over unsecure channels like email.</a:t>
            </a:r>
          </a:p>
          <a:p>
            <a:pPr marL="342900"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1789524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4AD4A-DEE4-A9A1-2B92-F948024942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97CF49-933D-C158-674F-E4168C7547AA}"/>
              </a:ext>
            </a:extLst>
          </p:cNvPr>
          <p:cNvSpPr>
            <a:spLocks noGrp="1"/>
          </p:cNvSpPr>
          <p:nvPr>
            <p:ph type="ctrTitle"/>
          </p:nvPr>
        </p:nvSpPr>
        <p:spPr>
          <a:xfrm>
            <a:off x="1524000" y="701123"/>
            <a:ext cx="9144000" cy="1086581"/>
          </a:xfrm>
        </p:spPr>
        <p:txBody>
          <a:bodyPr>
            <a:noAutofit/>
          </a:bodyPr>
          <a:lstStyle/>
          <a:p>
            <a:pPr lvl="0"/>
            <a:r>
              <a:rPr lang="en-US" sz="4000" dirty="0"/>
              <a:t>Why Strong Passwords Matter: An Ethical Hacking Demonstration</a:t>
            </a:r>
          </a:p>
        </p:txBody>
      </p:sp>
      <p:sp>
        <p:nvSpPr>
          <p:cNvPr id="3" name="Subtitle 2">
            <a:extLst>
              <a:ext uri="{FF2B5EF4-FFF2-40B4-BE49-F238E27FC236}">
                <a16:creationId xmlns:a16="http://schemas.microsoft.com/office/drawing/2014/main" id="{AF1FCA5F-E1EA-C32E-A733-C18E6827FB5C}"/>
              </a:ext>
            </a:extLst>
          </p:cNvPr>
          <p:cNvSpPr>
            <a:spLocks noGrp="1"/>
          </p:cNvSpPr>
          <p:nvPr>
            <p:ph type="subTitle" idx="1"/>
          </p:nvPr>
        </p:nvSpPr>
        <p:spPr>
          <a:xfrm>
            <a:off x="78658" y="1671484"/>
            <a:ext cx="11729884" cy="4485393"/>
          </a:xfrm>
        </p:spPr>
        <p:txBody>
          <a:bodyPr>
            <a:normAutofit fontScale="92500" lnSpcReduction="20000"/>
          </a:bodyPr>
          <a:lstStyle/>
          <a:p>
            <a:pPr marL="342900" indent="-342900" algn="l">
              <a:buFont typeface="Arial" panose="020B0604020202020204" pitchFamily="34" charset="0"/>
              <a:buChar char="•"/>
            </a:pPr>
            <a:endParaRPr lang="en-US" dirty="0">
              <a:effectLst/>
            </a:endParaRPr>
          </a:p>
          <a:p>
            <a:pPr marL="800100" lvl="1" indent="-342900" algn="l">
              <a:buFont typeface="Arial" panose="020B0604020202020204" pitchFamily="34" charset="0"/>
              <a:buChar char="•"/>
            </a:pPr>
            <a:r>
              <a:rPr lang="en-US" b="1" dirty="0"/>
              <a:t>What is a Password Hash?</a:t>
            </a:r>
            <a:r>
              <a:rPr lang="en-US" dirty="0"/>
              <a:t> A hash is a one-way cryptographic function that turns a password into a unique, fixed-length string of characters. It is not encryption—it cannot be reversed.</a:t>
            </a:r>
          </a:p>
          <a:p>
            <a:pPr marL="800100" lvl="1" indent="-342900" algn="l">
              <a:buFont typeface="Arial" panose="020B0604020202020204" pitchFamily="34" charset="0"/>
              <a:buChar char="•"/>
            </a:pPr>
            <a:endParaRPr lang="en-US" dirty="0"/>
          </a:p>
          <a:p>
            <a:pPr marL="800100" lvl="1" indent="-342900" algn="l">
              <a:buFont typeface="Arial" panose="020B0604020202020204" pitchFamily="34" charset="0"/>
              <a:buChar char="•"/>
            </a:pPr>
            <a:r>
              <a:rPr lang="en-US" b="1" dirty="0"/>
              <a:t>How Cracking Works:</a:t>
            </a:r>
            <a:r>
              <a:rPr lang="en-US" dirty="0"/>
              <a:t> A hacker doesn't "un-hash" your password. They use automated tools to generate millions or billions of potential passwords, hash each one, and compare the result to the stolen hash.</a:t>
            </a:r>
          </a:p>
          <a:p>
            <a:pPr marL="800100" lvl="1" indent="-342900" algn="l">
              <a:buFont typeface="Arial" panose="020B0604020202020204" pitchFamily="34" charset="0"/>
              <a:buChar char="•"/>
            </a:pPr>
            <a:endParaRPr lang="en-US" dirty="0"/>
          </a:p>
          <a:p>
            <a:pPr marL="800100" lvl="1" indent="-342900" algn="l">
              <a:buFont typeface="Arial" panose="020B0604020202020204" pitchFamily="34" charset="0"/>
              <a:buChar char="•"/>
            </a:pPr>
            <a:r>
              <a:rPr lang="en-US" b="1" dirty="0"/>
              <a:t>Demonstration: Cracking a Weak Password</a:t>
            </a:r>
            <a:endParaRPr lang="en-US" dirty="0"/>
          </a:p>
          <a:p>
            <a:pPr marL="1200150" lvl="2" indent="-285750" algn="l">
              <a:buFont typeface="Arial" panose="020B0604020202020204" pitchFamily="34" charset="0"/>
              <a:buChar char="•"/>
            </a:pPr>
            <a:r>
              <a:rPr lang="en-US" dirty="0"/>
              <a:t>I will use a tool called </a:t>
            </a:r>
            <a:r>
              <a:rPr lang="en-US" dirty="0" err="1"/>
              <a:t>Hashcat</a:t>
            </a:r>
            <a:r>
              <a:rPr lang="en-US" dirty="0"/>
              <a:t> to demonstrate how quickly a weak password hash can be cracked.</a:t>
            </a:r>
          </a:p>
          <a:p>
            <a:pPr marL="1200150" lvl="2" indent="-285750" algn="l">
              <a:buFont typeface="Arial" panose="020B0604020202020204" pitchFamily="34" charset="0"/>
              <a:buChar char="•"/>
            </a:pPr>
            <a:endParaRPr lang="en-US" dirty="0"/>
          </a:p>
          <a:p>
            <a:pPr marL="1200150" lvl="2" indent="-285750" algn="l">
              <a:buFont typeface="Arial" panose="020B0604020202020204" pitchFamily="34" charset="0"/>
              <a:buChar char="•"/>
            </a:pPr>
            <a:r>
              <a:rPr lang="en-US" dirty="0"/>
              <a:t>This will visually illustrate the speed and efficiency of modern cracking tools against passwords that are short, simple, or commonly used.</a:t>
            </a:r>
          </a:p>
          <a:p>
            <a:pPr marL="1200150" lvl="2" indent="-285750" algn="l">
              <a:buFont typeface="Arial" panose="020B0604020202020204" pitchFamily="34" charset="0"/>
              <a:buChar char="•"/>
            </a:pPr>
            <a:endParaRPr lang="en-US" dirty="0"/>
          </a:p>
          <a:p>
            <a:pPr marL="800100" lvl="1" indent="-342900" algn="l">
              <a:buFont typeface="Arial" panose="020B0604020202020204" pitchFamily="34" charset="0"/>
              <a:buChar char="•"/>
            </a:pPr>
            <a:r>
              <a:rPr lang="en-US" b="1" dirty="0"/>
              <a:t>The Takeaway:</a:t>
            </a:r>
            <a:r>
              <a:rPr lang="en-US" dirty="0"/>
              <a:t> This demonstration isn't to show you how to hack. It's to prove that the fundamental principles of password security—length, randomness, and uniqueness—are your most effective defenses against these tools.</a:t>
            </a:r>
          </a:p>
          <a:p>
            <a:pPr marL="342900"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1399876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shcat Password Crack (1)">
            <a:hlinkClick r:id="" action="ppaction://media"/>
            <a:extLst>
              <a:ext uri="{FF2B5EF4-FFF2-40B4-BE49-F238E27FC236}">
                <a16:creationId xmlns:a16="http://schemas.microsoft.com/office/drawing/2014/main" id="{3D300288-020D-47B3-0A4E-FD3BE0DB48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4043" y="278493"/>
            <a:ext cx="11743914" cy="6301014"/>
          </a:xfrm>
          <a:prstGeom prst="rect">
            <a:avLst/>
          </a:prstGeom>
        </p:spPr>
      </p:pic>
    </p:spTree>
    <p:extLst>
      <p:ext uri="{BB962C8B-B14F-4D97-AF65-F5344CB8AC3E}">
        <p14:creationId xmlns:p14="http://schemas.microsoft.com/office/powerpoint/2010/main" val="114134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8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57EDA-7042-D039-8978-552E96DCE9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F9264F-FF73-4269-0DCA-1DE56131F89A}"/>
              </a:ext>
            </a:extLst>
          </p:cNvPr>
          <p:cNvSpPr>
            <a:spLocks noGrp="1"/>
          </p:cNvSpPr>
          <p:nvPr>
            <p:ph type="ctrTitle"/>
          </p:nvPr>
        </p:nvSpPr>
        <p:spPr>
          <a:xfrm>
            <a:off x="1524000" y="701123"/>
            <a:ext cx="9144000" cy="1086581"/>
          </a:xfrm>
        </p:spPr>
        <p:txBody>
          <a:bodyPr>
            <a:noAutofit/>
          </a:bodyPr>
          <a:lstStyle/>
          <a:p>
            <a:pPr lvl="0"/>
            <a:r>
              <a:rPr lang="en-US" sz="5400" dirty="0"/>
              <a:t>Questions &amp; Discussion</a:t>
            </a:r>
          </a:p>
        </p:txBody>
      </p:sp>
      <p:sp>
        <p:nvSpPr>
          <p:cNvPr id="3" name="Subtitle 2">
            <a:extLst>
              <a:ext uri="{FF2B5EF4-FFF2-40B4-BE49-F238E27FC236}">
                <a16:creationId xmlns:a16="http://schemas.microsoft.com/office/drawing/2014/main" id="{A282839D-1164-83AC-B520-63B07D273BC0}"/>
              </a:ext>
            </a:extLst>
          </p:cNvPr>
          <p:cNvSpPr>
            <a:spLocks noGrp="1"/>
          </p:cNvSpPr>
          <p:nvPr>
            <p:ph type="subTitle" idx="1"/>
          </p:nvPr>
        </p:nvSpPr>
        <p:spPr>
          <a:xfrm>
            <a:off x="78658" y="2674374"/>
            <a:ext cx="11729884" cy="3482503"/>
          </a:xfrm>
        </p:spPr>
        <p:txBody>
          <a:bodyPr>
            <a:normAutofit/>
          </a:bodyPr>
          <a:lstStyle/>
          <a:p>
            <a:r>
              <a:rPr lang="en-US" sz="3600" dirty="0"/>
              <a:t>That concludes our presentation. Thank you again for your time and attention. We are now happy to take any questions you may have.</a:t>
            </a:r>
          </a:p>
        </p:txBody>
      </p:sp>
    </p:spTree>
    <p:extLst>
      <p:ext uri="{BB962C8B-B14F-4D97-AF65-F5344CB8AC3E}">
        <p14:creationId xmlns:p14="http://schemas.microsoft.com/office/powerpoint/2010/main" val="3890265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71007-DC57-C539-34D7-B665F17E54CD}"/>
              </a:ext>
            </a:extLst>
          </p:cNvPr>
          <p:cNvSpPr>
            <a:spLocks noGrp="1"/>
          </p:cNvSpPr>
          <p:nvPr>
            <p:ph type="title"/>
          </p:nvPr>
        </p:nvSpPr>
        <p:spPr/>
        <p:txBody>
          <a:bodyPr/>
          <a:lstStyle/>
          <a:p>
            <a:r>
              <a:rPr lang="en-US" dirty="0"/>
              <a:t>Tony Brown		</a:t>
            </a:r>
          </a:p>
        </p:txBody>
      </p:sp>
      <p:sp>
        <p:nvSpPr>
          <p:cNvPr id="3" name="Content Placeholder 2">
            <a:extLst>
              <a:ext uri="{FF2B5EF4-FFF2-40B4-BE49-F238E27FC236}">
                <a16:creationId xmlns:a16="http://schemas.microsoft.com/office/drawing/2014/main" id="{2B7F2D48-55CD-99C5-0E5A-D7F452EC39F1}"/>
              </a:ext>
            </a:extLst>
          </p:cNvPr>
          <p:cNvSpPr>
            <a:spLocks noGrp="1"/>
          </p:cNvSpPr>
          <p:nvPr>
            <p:ph idx="1"/>
          </p:nvPr>
        </p:nvSpPr>
        <p:spPr>
          <a:xfrm>
            <a:off x="596153" y="1690688"/>
            <a:ext cx="6880412" cy="4351338"/>
          </a:xfrm>
        </p:spPr>
        <p:txBody>
          <a:bodyPr>
            <a:normAutofit fontScale="85000" lnSpcReduction="20000"/>
          </a:bodyPr>
          <a:lstStyle/>
          <a:p>
            <a:pPr marL="0" indent="0">
              <a:buNone/>
            </a:pPr>
            <a:r>
              <a:rPr lang="en-US" dirty="0"/>
              <a:t>In a world of technology, my passion is people. I am the bridge between what YOU want and what our designers create. My primary job is taking care of the customer. I am always available to help.</a:t>
            </a:r>
          </a:p>
          <a:p>
            <a:pPr marL="0" indent="0">
              <a:buNone/>
            </a:pPr>
            <a:r>
              <a:rPr lang="en-US" dirty="0"/>
              <a:t>My educational background is in Human Resources and Business Management but what I have learned as a business owner has been priceless. Our team boasts a half century's worth of experience; most of which I get to claim the credit for! Many of the strategies my team and I employ are the very ones that have helped us achieve such early success in our own company. Allow me to show you why KDE Technology is the right fit for you.</a:t>
            </a:r>
          </a:p>
          <a:p>
            <a:pPr marL="0" indent="0">
              <a:buNone/>
            </a:pPr>
            <a:endParaRPr lang="en-US" dirty="0"/>
          </a:p>
        </p:txBody>
      </p:sp>
      <p:pic>
        <p:nvPicPr>
          <p:cNvPr id="5" name="Picture 4">
            <a:extLst>
              <a:ext uri="{FF2B5EF4-FFF2-40B4-BE49-F238E27FC236}">
                <a16:creationId xmlns:a16="http://schemas.microsoft.com/office/drawing/2014/main" id="{6410A002-B39F-52FB-B4C4-2F7EA9773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6565" y="2341301"/>
            <a:ext cx="4237692" cy="2826011"/>
          </a:xfrm>
          <a:prstGeom prst="rect">
            <a:avLst/>
          </a:prstGeom>
        </p:spPr>
      </p:pic>
    </p:spTree>
    <p:extLst>
      <p:ext uri="{BB962C8B-B14F-4D97-AF65-F5344CB8AC3E}">
        <p14:creationId xmlns:p14="http://schemas.microsoft.com/office/powerpoint/2010/main" val="3016290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DF269-0695-8F7D-B6DF-F7AB262552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547FB9-C88D-CB6D-001D-505855EF1BC4}"/>
              </a:ext>
            </a:extLst>
          </p:cNvPr>
          <p:cNvSpPr>
            <a:spLocks noGrp="1"/>
          </p:cNvSpPr>
          <p:nvPr>
            <p:ph type="title"/>
          </p:nvPr>
        </p:nvSpPr>
        <p:spPr/>
        <p:txBody>
          <a:bodyPr/>
          <a:lstStyle/>
          <a:p>
            <a:r>
              <a:rPr lang="en-US" dirty="0"/>
              <a:t>Lee Ayers</a:t>
            </a:r>
          </a:p>
        </p:txBody>
      </p:sp>
      <p:sp>
        <p:nvSpPr>
          <p:cNvPr id="3" name="Content Placeholder 2">
            <a:extLst>
              <a:ext uri="{FF2B5EF4-FFF2-40B4-BE49-F238E27FC236}">
                <a16:creationId xmlns:a16="http://schemas.microsoft.com/office/drawing/2014/main" id="{694C8D3E-1867-07DB-6E29-9DBFE51E1601}"/>
              </a:ext>
            </a:extLst>
          </p:cNvPr>
          <p:cNvSpPr>
            <a:spLocks noGrp="1"/>
          </p:cNvSpPr>
          <p:nvPr>
            <p:ph idx="1"/>
          </p:nvPr>
        </p:nvSpPr>
        <p:spPr>
          <a:xfrm>
            <a:off x="838200" y="1825625"/>
            <a:ext cx="6019800" cy="4351338"/>
          </a:xfrm>
        </p:spPr>
        <p:txBody>
          <a:bodyPr>
            <a:normAutofit fontScale="77500" lnSpcReduction="20000"/>
          </a:bodyPr>
          <a:lstStyle/>
          <a:p>
            <a:pPr marL="0" indent="0">
              <a:buNone/>
            </a:pPr>
            <a:r>
              <a:rPr lang="en-US" dirty="0"/>
              <a:t>Lee is our lead designer. He's a master of custom front-end web development and brings a dozen years of Photoshop experience to the team. Lee is A+, Net+ and Security+ certified. He's also a Master Project Manager, Dell Diagnostic Engineer and Certified Ethical Hacker with a BS in Computer Science from WVU. He also received Tech Crunch Magazines Engineer of the year for his work on Bluetooth technology now used in hospitals across the nation. Lee basically manages the entire technical side of KDE Technology. From working with the back-end guy to the systems admin and the database expert, he manages the lion's share of computer related tasks.</a:t>
            </a:r>
          </a:p>
        </p:txBody>
      </p:sp>
      <p:pic>
        <p:nvPicPr>
          <p:cNvPr id="5" name="Picture 4">
            <a:extLst>
              <a:ext uri="{FF2B5EF4-FFF2-40B4-BE49-F238E27FC236}">
                <a16:creationId xmlns:a16="http://schemas.microsoft.com/office/drawing/2014/main" id="{5DEFEA19-DDB1-3AB1-2DFF-49C1FA396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0486" y="2493636"/>
            <a:ext cx="4521561" cy="3015316"/>
          </a:xfrm>
          <a:prstGeom prst="rect">
            <a:avLst/>
          </a:prstGeom>
        </p:spPr>
      </p:pic>
    </p:spTree>
    <p:extLst>
      <p:ext uri="{BB962C8B-B14F-4D97-AF65-F5344CB8AC3E}">
        <p14:creationId xmlns:p14="http://schemas.microsoft.com/office/powerpoint/2010/main" val="1859747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9C46C-7A4D-B5A3-D2CF-76C61F1C9302}"/>
              </a:ext>
            </a:extLst>
          </p:cNvPr>
          <p:cNvSpPr>
            <a:spLocks noGrp="1"/>
          </p:cNvSpPr>
          <p:nvPr>
            <p:ph type="ctrTitle"/>
          </p:nvPr>
        </p:nvSpPr>
        <p:spPr>
          <a:xfrm>
            <a:off x="1524000" y="701123"/>
            <a:ext cx="9144000" cy="1086581"/>
          </a:xfrm>
        </p:spPr>
        <p:txBody>
          <a:bodyPr/>
          <a:lstStyle/>
          <a:p>
            <a:r>
              <a:rPr lang="en-US" dirty="0"/>
              <a:t>The Myth vs. Reality</a:t>
            </a:r>
          </a:p>
        </p:txBody>
      </p:sp>
      <p:sp>
        <p:nvSpPr>
          <p:cNvPr id="3" name="Subtitle 2">
            <a:extLst>
              <a:ext uri="{FF2B5EF4-FFF2-40B4-BE49-F238E27FC236}">
                <a16:creationId xmlns:a16="http://schemas.microsoft.com/office/drawing/2014/main" id="{46823438-17DE-9B5D-D253-96D214415D8F}"/>
              </a:ext>
            </a:extLst>
          </p:cNvPr>
          <p:cNvSpPr>
            <a:spLocks noGrp="1"/>
          </p:cNvSpPr>
          <p:nvPr>
            <p:ph type="subTitle" idx="1"/>
          </p:nvPr>
        </p:nvSpPr>
        <p:spPr>
          <a:xfrm>
            <a:off x="3667874" y="1939189"/>
            <a:ext cx="5042555" cy="4217688"/>
          </a:xfrm>
        </p:spPr>
        <p:txBody>
          <a:bodyPr>
            <a:normAutofit/>
          </a:bodyPr>
          <a:lstStyle/>
          <a:p>
            <a:pPr algn="l"/>
            <a:endParaRPr lang="en-US" dirty="0">
              <a:effectLst/>
            </a:endParaRPr>
          </a:p>
          <a:p>
            <a:pPr marL="800100" lvl="1" indent="-342900" algn="l">
              <a:buFont typeface="Arial" panose="020B0604020202020204" pitchFamily="34" charset="0"/>
              <a:buChar char="•"/>
            </a:pPr>
            <a:r>
              <a:rPr lang="en-US" dirty="0"/>
              <a:t>Hollywood's take on hacking: a lone genius, high-stakes espionage, and impossibly complex code.</a:t>
            </a:r>
          </a:p>
          <a:p>
            <a:pPr marL="800100" lvl="1" indent="-342900" algn="l">
              <a:buFont typeface="Arial" panose="020B0604020202020204" pitchFamily="34" charset="0"/>
              <a:buChar char="•"/>
            </a:pPr>
            <a:endParaRPr lang="en-US" dirty="0"/>
          </a:p>
          <a:p>
            <a:pPr marL="800100" lvl="1" indent="-342900" algn="l">
              <a:buFont typeface="Arial" panose="020B0604020202020204" pitchFamily="34" charset="0"/>
              <a:buChar char="•"/>
            </a:pPr>
            <a:r>
              <a:rPr lang="en-US" dirty="0"/>
              <a:t>The reality: meticulous planning, exploiting simple human error, and leveraging common vulnerabilities.</a:t>
            </a:r>
          </a:p>
          <a:p>
            <a:pPr lvl="1" algn="l"/>
            <a:endParaRPr lang="en-US" dirty="0"/>
          </a:p>
          <a:p>
            <a:pPr marL="800100" lvl="1" indent="-342900" algn="l">
              <a:buFont typeface="Arial" panose="020B0604020202020204" pitchFamily="34" charset="0"/>
              <a:buChar char="•"/>
            </a:pPr>
            <a:r>
              <a:rPr lang="en-US" dirty="0"/>
              <a:t>Cybersecurity isn't about breaking unbreakable systems; it's about finding the weak links that most organizations overlook.</a:t>
            </a:r>
          </a:p>
          <a:p>
            <a:pPr algn="l"/>
            <a:endParaRPr lang="en-US" dirty="0"/>
          </a:p>
        </p:txBody>
      </p:sp>
      <p:pic>
        <p:nvPicPr>
          <p:cNvPr id="7" name="Picture 6" descr="A picture containing text, display&#10;&#10;AI-generated content may be incorrect.">
            <a:extLst>
              <a:ext uri="{FF2B5EF4-FFF2-40B4-BE49-F238E27FC236}">
                <a16:creationId xmlns:a16="http://schemas.microsoft.com/office/drawing/2014/main" id="{E7C56C75-03AD-05B1-102C-12D1EEF0D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461" y="2143018"/>
            <a:ext cx="3400747" cy="3400747"/>
          </a:xfrm>
          <a:prstGeom prst="rect">
            <a:avLst/>
          </a:prstGeom>
        </p:spPr>
      </p:pic>
      <p:pic>
        <p:nvPicPr>
          <p:cNvPr id="6" name="Picture 5" descr="A group of men sitting at a table&#10;&#10;AI-generated content may be incorrect.">
            <a:extLst>
              <a:ext uri="{FF2B5EF4-FFF2-40B4-BE49-F238E27FC236}">
                <a16:creationId xmlns:a16="http://schemas.microsoft.com/office/drawing/2014/main" id="{13904DBA-EE39-0F82-8EAA-3165BA3D8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370857" y="2757795"/>
            <a:ext cx="4439772" cy="2499592"/>
          </a:xfrm>
          <a:prstGeom prst="rect">
            <a:avLst/>
          </a:prstGeom>
        </p:spPr>
      </p:pic>
    </p:spTree>
    <p:extLst>
      <p:ext uri="{BB962C8B-B14F-4D97-AF65-F5344CB8AC3E}">
        <p14:creationId xmlns:p14="http://schemas.microsoft.com/office/powerpoint/2010/main" val="3656283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90629-5BF7-18BC-CF21-4B4E75D5C5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88F3E2-88CA-947D-FDB4-90548C141598}"/>
              </a:ext>
            </a:extLst>
          </p:cNvPr>
          <p:cNvSpPr>
            <a:spLocks noGrp="1"/>
          </p:cNvSpPr>
          <p:nvPr>
            <p:ph type="ctrTitle"/>
          </p:nvPr>
        </p:nvSpPr>
        <p:spPr>
          <a:xfrm>
            <a:off x="1524000" y="701123"/>
            <a:ext cx="9144000" cy="1086581"/>
          </a:xfrm>
        </p:spPr>
        <p:txBody>
          <a:bodyPr>
            <a:normAutofit fontScale="90000"/>
          </a:bodyPr>
          <a:lstStyle/>
          <a:p>
            <a:r>
              <a:rPr lang="en-US" dirty="0"/>
              <a:t>Red Teaming vs. Cybersecurity Assessments</a:t>
            </a:r>
          </a:p>
        </p:txBody>
      </p:sp>
      <p:sp>
        <p:nvSpPr>
          <p:cNvPr id="3" name="Subtitle 2">
            <a:extLst>
              <a:ext uri="{FF2B5EF4-FFF2-40B4-BE49-F238E27FC236}">
                <a16:creationId xmlns:a16="http://schemas.microsoft.com/office/drawing/2014/main" id="{14CF68AA-1A49-48CF-9220-1A2AC3A656D9}"/>
              </a:ext>
            </a:extLst>
          </p:cNvPr>
          <p:cNvSpPr>
            <a:spLocks noGrp="1"/>
          </p:cNvSpPr>
          <p:nvPr>
            <p:ph type="subTitle" idx="1"/>
          </p:nvPr>
        </p:nvSpPr>
        <p:spPr>
          <a:xfrm>
            <a:off x="1396180" y="1939189"/>
            <a:ext cx="9399639" cy="4217688"/>
          </a:xfrm>
        </p:spPr>
        <p:txBody>
          <a:bodyPr>
            <a:normAutofit/>
          </a:bodyPr>
          <a:lstStyle/>
          <a:p>
            <a:pPr algn="l"/>
            <a:endParaRPr lang="en-US" dirty="0">
              <a:effectLst/>
            </a:endParaRPr>
          </a:p>
          <a:p>
            <a:pPr marL="800100" lvl="1" indent="-342900" algn="l">
              <a:buFont typeface="Arial" panose="020B0604020202020204" pitchFamily="34" charset="0"/>
              <a:buChar char="•"/>
            </a:pPr>
            <a:r>
              <a:rPr lang="en-US" b="1" dirty="0"/>
              <a:t>Cybersecurity Assessments:</a:t>
            </a:r>
            <a:r>
              <a:rPr lang="en-US" dirty="0"/>
              <a:t> A comprehensive check-up. Focused on identifying common vulnerabilities and ensuring compliance with industry standards.</a:t>
            </a:r>
          </a:p>
          <a:p>
            <a:pPr marL="800100" lvl="1" indent="-342900" algn="l">
              <a:buFont typeface="Arial" panose="020B0604020202020204" pitchFamily="34" charset="0"/>
              <a:buChar char="•"/>
            </a:pPr>
            <a:endParaRPr lang="en-US" dirty="0"/>
          </a:p>
          <a:p>
            <a:pPr marL="800100" lvl="1" indent="-342900" algn="l">
              <a:buFont typeface="Arial" panose="020B0604020202020204" pitchFamily="34" charset="0"/>
              <a:buChar char="•"/>
            </a:pPr>
            <a:r>
              <a:rPr lang="en-US" b="1" dirty="0"/>
              <a:t>Red Teaming:</a:t>
            </a:r>
            <a:r>
              <a:rPr lang="en-US" dirty="0"/>
              <a:t> A realistic attack simulation. Focused on testing your organization's ability to withstand a targeted cyber-attack and protect critical assets like customer data.</a:t>
            </a:r>
          </a:p>
          <a:p>
            <a:pPr marL="800100" lvl="1" indent="-342900" algn="l">
              <a:buFont typeface="Arial" panose="020B0604020202020204" pitchFamily="34" charset="0"/>
              <a:buChar char="•"/>
            </a:pPr>
            <a:endParaRPr lang="en-US" dirty="0"/>
          </a:p>
          <a:p>
            <a:pPr marL="800100" lvl="1" indent="-342900" algn="l">
              <a:buFont typeface="Arial" panose="020B0604020202020204" pitchFamily="34" charset="0"/>
              <a:buChar char="•"/>
            </a:pPr>
            <a:r>
              <a:rPr lang="en-US" dirty="0"/>
              <a:t>For the insurance industry, assessments often address compliance mandates, while red teaming reveals an attacker's potential path to sensitive customer information and PII (Personally Identifiable Information).</a:t>
            </a:r>
          </a:p>
        </p:txBody>
      </p:sp>
    </p:spTree>
    <p:extLst>
      <p:ext uri="{BB962C8B-B14F-4D97-AF65-F5344CB8AC3E}">
        <p14:creationId xmlns:p14="http://schemas.microsoft.com/office/powerpoint/2010/main" val="2860423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55128-C838-E1EB-1820-7EDE14EBAA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9524E2-4CC0-E494-BDD6-B3B0CBADBA4F}"/>
              </a:ext>
            </a:extLst>
          </p:cNvPr>
          <p:cNvSpPr>
            <a:spLocks noGrp="1"/>
          </p:cNvSpPr>
          <p:nvPr>
            <p:ph type="ctrTitle"/>
          </p:nvPr>
        </p:nvSpPr>
        <p:spPr>
          <a:xfrm>
            <a:off x="1524000" y="701123"/>
            <a:ext cx="9144000" cy="1086581"/>
          </a:xfrm>
        </p:spPr>
        <p:txBody>
          <a:bodyPr>
            <a:normAutofit fontScale="90000"/>
          </a:bodyPr>
          <a:lstStyle/>
          <a:p>
            <a:pPr lvl="0"/>
            <a:r>
              <a:rPr lang="en-US" dirty="0"/>
              <a:t>Cybersecurity Assessments: A Proactive Health Check</a:t>
            </a:r>
          </a:p>
        </p:txBody>
      </p:sp>
      <p:sp>
        <p:nvSpPr>
          <p:cNvPr id="3" name="Subtitle 2">
            <a:extLst>
              <a:ext uri="{FF2B5EF4-FFF2-40B4-BE49-F238E27FC236}">
                <a16:creationId xmlns:a16="http://schemas.microsoft.com/office/drawing/2014/main" id="{7D5332FD-A2CB-03F2-BB91-DBA0D3BFF268}"/>
              </a:ext>
            </a:extLst>
          </p:cNvPr>
          <p:cNvSpPr>
            <a:spLocks noGrp="1"/>
          </p:cNvSpPr>
          <p:nvPr>
            <p:ph type="subTitle" idx="1"/>
          </p:nvPr>
        </p:nvSpPr>
        <p:spPr>
          <a:xfrm>
            <a:off x="78658" y="1939189"/>
            <a:ext cx="6607277" cy="4217688"/>
          </a:xfrm>
        </p:spPr>
        <p:txBody>
          <a:bodyPr>
            <a:normAutofit/>
          </a:bodyPr>
          <a:lstStyle/>
          <a:p>
            <a:pPr algn="l"/>
            <a:endParaRPr lang="en-US" dirty="0">
              <a:effectLst/>
            </a:endParaRPr>
          </a:p>
          <a:p>
            <a:pPr marL="800100" lvl="1" indent="-342900" algn="l">
              <a:buFont typeface="Arial" panose="020B0604020202020204" pitchFamily="34" charset="0"/>
              <a:buChar char="•"/>
            </a:pPr>
            <a:r>
              <a:rPr lang="en-US" dirty="0"/>
              <a:t>Goal: To systematically find and fix common vulnerabilities that could be exploited by a wide range of attackers.</a:t>
            </a:r>
          </a:p>
          <a:p>
            <a:pPr marL="800100" lvl="1" indent="-342900" algn="l">
              <a:buFont typeface="Arial" panose="020B0604020202020204" pitchFamily="34" charset="0"/>
              <a:buChar char="•"/>
            </a:pPr>
            <a:endParaRPr lang="en-US" dirty="0"/>
          </a:p>
          <a:p>
            <a:pPr marL="800100" lvl="1" indent="-342900" algn="l">
              <a:buFont typeface="Arial" panose="020B0604020202020204" pitchFamily="34" charset="0"/>
              <a:buChar char="•"/>
            </a:pPr>
            <a:r>
              <a:rPr lang="en-US" dirty="0"/>
              <a:t>Involves: Vulnerability scanning, penetration testing (limited scope), and policy reviews to ensure compliance.</a:t>
            </a:r>
          </a:p>
          <a:p>
            <a:pPr marL="800100" lvl="1" indent="-342900" algn="l">
              <a:buFont typeface="Arial" panose="020B0604020202020204" pitchFamily="34" charset="0"/>
              <a:buChar char="•"/>
            </a:pPr>
            <a:endParaRPr lang="en-US" dirty="0"/>
          </a:p>
          <a:p>
            <a:pPr marL="800100" lvl="1" indent="-342900" algn="l">
              <a:buFont typeface="Arial" panose="020B0604020202020204" pitchFamily="34" charset="0"/>
              <a:buChar char="•"/>
            </a:pPr>
            <a:r>
              <a:rPr lang="en-US" dirty="0"/>
              <a:t>Focus: Building a strong security foundation to protect against the most common types of attacks that your company faces every day.</a:t>
            </a:r>
          </a:p>
        </p:txBody>
      </p:sp>
      <p:pic>
        <p:nvPicPr>
          <p:cNvPr id="6" name="Picture 5" descr="Graphical user interface&#10;&#10;AI-generated content may be incorrect.">
            <a:extLst>
              <a:ext uri="{FF2B5EF4-FFF2-40B4-BE49-F238E27FC236}">
                <a16:creationId xmlns:a16="http://schemas.microsoft.com/office/drawing/2014/main" id="{BCF7D7EF-910E-73DF-580C-F6D3B77D1D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5935" y="1612267"/>
            <a:ext cx="5142271" cy="5142271"/>
          </a:xfrm>
          <a:prstGeom prst="rect">
            <a:avLst/>
          </a:prstGeom>
        </p:spPr>
      </p:pic>
    </p:spTree>
    <p:extLst>
      <p:ext uri="{BB962C8B-B14F-4D97-AF65-F5344CB8AC3E}">
        <p14:creationId xmlns:p14="http://schemas.microsoft.com/office/powerpoint/2010/main" val="1458131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70652-CC26-1D21-D9EB-E9B1AD7E0D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D5DAE8-4EE4-CD04-A9D5-75AA08C33E59}"/>
              </a:ext>
            </a:extLst>
          </p:cNvPr>
          <p:cNvSpPr>
            <a:spLocks noGrp="1"/>
          </p:cNvSpPr>
          <p:nvPr>
            <p:ph type="ctrTitle"/>
          </p:nvPr>
        </p:nvSpPr>
        <p:spPr>
          <a:xfrm>
            <a:off x="1524000" y="701123"/>
            <a:ext cx="9144000" cy="1086581"/>
          </a:xfrm>
        </p:spPr>
        <p:txBody>
          <a:bodyPr>
            <a:normAutofit fontScale="90000"/>
          </a:bodyPr>
          <a:lstStyle/>
          <a:p>
            <a:pPr lvl="0"/>
            <a:r>
              <a:rPr lang="en-US"/>
              <a:t>Red Teaming: Simulating the Adversary</a:t>
            </a:r>
            <a:endParaRPr lang="en-US" dirty="0"/>
          </a:p>
        </p:txBody>
      </p:sp>
      <p:sp>
        <p:nvSpPr>
          <p:cNvPr id="3" name="Subtitle 2">
            <a:extLst>
              <a:ext uri="{FF2B5EF4-FFF2-40B4-BE49-F238E27FC236}">
                <a16:creationId xmlns:a16="http://schemas.microsoft.com/office/drawing/2014/main" id="{6A59D7C3-BA06-7D2E-5513-97A85DCBC0F4}"/>
              </a:ext>
            </a:extLst>
          </p:cNvPr>
          <p:cNvSpPr>
            <a:spLocks noGrp="1"/>
          </p:cNvSpPr>
          <p:nvPr>
            <p:ph type="subTitle" idx="1"/>
          </p:nvPr>
        </p:nvSpPr>
        <p:spPr>
          <a:xfrm>
            <a:off x="78658" y="1939189"/>
            <a:ext cx="6607277" cy="4217688"/>
          </a:xfrm>
        </p:spPr>
        <p:txBody>
          <a:bodyPr>
            <a:normAutofit/>
          </a:bodyPr>
          <a:lstStyle/>
          <a:p>
            <a:pPr algn="l"/>
            <a:endParaRPr lang="en-US" dirty="0">
              <a:effectLst/>
            </a:endParaRPr>
          </a:p>
          <a:p>
            <a:pPr marL="800100" lvl="1" indent="-342900" algn="l">
              <a:buFont typeface="Arial" panose="020B0604020202020204" pitchFamily="34" charset="0"/>
              <a:buChar char="•"/>
            </a:pPr>
            <a:r>
              <a:rPr lang="en-US" dirty="0"/>
              <a:t>Goal: To test the resilience of your defenses against a dedicated attacker.</a:t>
            </a:r>
          </a:p>
          <a:p>
            <a:pPr marL="800100" lvl="1" indent="-342900" algn="l">
              <a:buFont typeface="Arial" panose="020B0604020202020204" pitchFamily="34" charset="0"/>
              <a:buChar char="•"/>
            </a:pPr>
            <a:endParaRPr lang="en-US" dirty="0"/>
          </a:p>
          <a:p>
            <a:pPr marL="800100" lvl="1" indent="-342900" algn="l">
              <a:buFont typeface="Arial" panose="020B0604020202020204" pitchFamily="34" charset="0"/>
              <a:buChar char="•"/>
            </a:pPr>
            <a:r>
              <a:rPr lang="en-US" dirty="0"/>
              <a:t>Methods: Social engineering to gain employee trust, physical access testing to breach data centers, and technical exploits to compromise networks.</a:t>
            </a:r>
          </a:p>
          <a:p>
            <a:pPr marL="800100" lvl="1" indent="-342900" algn="l">
              <a:buFont typeface="Arial" panose="020B0604020202020204" pitchFamily="34" charset="0"/>
              <a:buChar char="•"/>
            </a:pPr>
            <a:endParaRPr lang="en-US" dirty="0"/>
          </a:p>
          <a:p>
            <a:pPr marL="800100" lvl="1" indent="-342900" algn="l">
              <a:buFont typeface="Arial" panose="020B0604020202020204" pitchFamily="34" charset="0"/>
              <a:buChar char="•"/>
            </a:pPr>
            <a:r>
              <a:rPr lang="en-US" dirty="0"/>
              <a:t>Focus: Demonstrating how an attacker could move from an initial point of entry to a devastating data breach."</a:t>
            </a:r>
          </a:p>
        </p:txBody>
      </p:sp>
      <p:pic>
        <p:nvPicPr>
          <p:cNvPr id="5" name="Picture 4" descr="Diagram&#10;&#10;AI-generated content may be incorrect.">
            <a:extLst>
              <a:ext uri="{FF2B5EF4-FFF2-40B4-BE49-F238E27FC236}">
                <a16:creationId xmlns:a16="http://schemas.microsoft.com/office/drawing/2014/main" id="{DE6752DE-6812-791E-2EA2-43A4445C6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6878" y="1787704"/>
            <a:ext cx="4343001" cy="4343001"/>
          </a:xfrm>
          <a:prstGeom prst="rect">
            <a:avLst/>
          </a:prstGeom>
        </p:spPr>
      </p:pic>
    </p:spTree>
    <p:extLst>
      <p:ext uri="{BB962C8B-B14F-4D97-AF65-F5344CB8AC3E}">
        <p14:creationId xmlns:p14="http://schemas.microsoft.com/office/powerpoint/2010/main" val="468682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32A04-0B87-9D3A-D9BC-5FDE1B1074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F2A44-B7EB-A412-71B2-080275D91A63}"/>
              </a:ext>
            </a:extLst>
          </p:cNvPr>
          <p:cNvSpPr>
            <a:spLocks noGrp="1"/>
          </p:cNvSpPr>
          <p:nvPr>
            <p:ph type="ctrTitle"/>
          </p:nvPr>
        </p:nvSpPr>
        <p:spPr>
          <a:xfrm>
            <a:off x="1524000" y="701123"/>
            <a:ext cx="9144000" cy="1086581"/>
          </a:xfrm>
        </p:spPr>
        <p:txBody>
          <a:bodyPr>
            <a:normAutofit fontScale="90000"/>
          </a:bodyPr>
          <a:lstStyle/>
          <a:p>
            <a:pPr lvl="0"/>
            <a:r>
              <a:rPr lang="en-US" dirty="0"/>
              <a:t>The Foundation: Everyday Cyber Hygiene</a:t>
            </a:r>
          </a:p>
        </p:txBody>
      </p:sp>
      <p:sp>
        <p:nvSpPr>
          <p:cNvPr id="3" name="Subtitle 2">
            <a:extLst>
              <a:ext uri="{FF2B5EF4-FFF2-40B4-BE49-F238E27FC236}">
                <a16:creationId xmlns:a16="http://schemas.microsoft.com/office/drawing/2014/main" id="{CE24635A-16E4-6D22-5376-A57EE974C29E}"/>
              </a:ext>
            </a:extLst>
          </p:cNvPr>
          <p:cNvSpPr>
            <a:spLocks noGrp="1"/>
          </p:cNvSpPr>
          <p:nvPr>
            <p:ph type="subTitle" idx="1"/>
          </p:nvPr>
        </p:nvSpPr>
        <p:spPr>
          <a:xfrm>
            <a:off x="78658" y="1939189"/>
            <a:ext cx="11729884" cy="4217688"/>
          </a:xfrm>
        </p:spPr>
        <p:txBody>
          <a:bodyPr>
            <a:normAutofit lnSpcReduction="10000"/>
          </a:bodyPr>
          <a:lstStyle/>
          <a:p>
            <a:pPr marL="342900" indent="-342900" algn="l">
              <a:buFont typeface="Arial" panose="020B0604020202020204" pitchFamily="34" charset="0"/>
              <a:buChar char="•"/>
            </a:pPr>
            <a:endParaRPr lang="en-US" dirty="0">
              <a:effectLst/>
            </a:endParaRPr>
          </a:p>
          <a:p>
            <a:pPr marL="800100" lvl="1" indent="-342900" algn="l">
              <a:buFont typeface="Arial" panose="020B0604020202020204" pitchFamily="34" charset="0"/>
              <a:buChar char="•"/>
            </a:pPr>
            <a:r>
              <a:rPr lang="en-US" b="1" dirty="0"/>
              <a:t>Strong, Unique Passwords:</a:t>
            </a:r>
            <a:r>
              <a:rPr lang="en-US" dirty="0"/>
              <a:t> Use a different, complex password for every account. Consider using a password manager to securely store and generate them. Reusing passwords is a major risk.</a:t>
            </a:r>
          </a:p>
          <a:p>
            <a:pPr marL="800100" lvl="1" indent="-342900" algn="l">
              <a:buFont typeface="Arial" panose="020B0604020202020204" pitchFamily="34" charset="0"/>
              <a:buChar char="•"/>
            </a:pPr>
            <a:endParaRPr lang="en-US" dirty="0"/>
          </a:p>
          <a:p>
            <a:pPr marL="800100" lvl="1" indent="-342900" algn="l">
              <a:buFont typeface="Arial" panose="020B0604020202020204" pitchFamily="34" charset="0"/>
              <a:buChar char="•"/>
            </a:pPr>
            <a:r>
              <a:rPr lang="en-US" b="1" dirty="0"/>
              <a:t>Multi-Factor Authentication (MFA):</a:t>
            </a:r>
            <a:r>
              <a:rPr lang="en-US" dirty="0"/>
              <a:t> This is a critical extra layer of defense. It requires a second form of verification (like a code from your phone or app) in addition to your password.</a:t>
            </a:r>
          </a:p>
          <a:p>
            <a:pPr marL="800100" lvl="1" indent="-342900" algn="l">
              <a:buFont typeface="Arial" panose="020B0604020202020204" pitchFamily="34" charset="0"/>
              <a:buChar char="•"/>
            </a:pPr>
            <a:endParaRPr lang="en-US" dirty="0"/>
          </a:p>
          <a:p>
            <a:pPr marL="800100" lvl="1" indent="-342900" algn="l">
              <a:buFont typeface="Arial" panose="020B0604020202020204" pitchFamily="34" charset="0"/>
              <a:buChar char="•"/>
            </a:pPr>
            <a:r>
              <a:rPr lang="en-US" b="1" dirty="0"/>
              <a:t>Phishing &amp; Social Engineering:</a:t>
            </a:r>
            <a:r>
              <a:rPr lang="en-US" dirty="0"/>
              <a:t> Never click on links or open attachments from unfamiliar or suspicious senders. Always be skeptical of urgent requests for information or money, especially when sent via email.</a:t>
            </a:r>
          </a:p>
          <a:p>
            <a:pPr marL="800100" lvl="1" indent="-342900" algn="l">
              <a:buFont typeface="Arial" panose="020B0604020202020204" pitchFamily="34" charset="0"/>
              <a:buChar char="•"/>
            </a:pPr>
            <a:endParaRPr lang="en-US" dirty="0"/>
          </a:p>
          <a:p>
            <a:pPr marL="800100" lvl="1" indent="-342900" algn="l">
              <a:buFont typeface="Arial" panose="020B0604020202020204" pitchFamily="34" charset="0"/>
              <a:buChar char="•"/>
            </a:pPr>
            <a:r>
              <a:rPr lang="en-US" b="1" dirty="0"/>
              <a:t>Software Updates:</a:t>
            </a:r>
            <a:r>
              <a:rPr lang="en-US" dirty="0"/>
              <a:t> Regularly update your operating systems, applications, and security software to patch vulnerabilities that hackers can exploit.</a:t>
            </a:r>
          </a:p>
          <a:p>
            <a:pPr marL="342900" indent="-342900" algn="l">
              <a:buFont typeface="Arial" panose="020B0604020202020204" pitchFamily="34" charset="0"/>
              <a:buChar char="•"/>
            </a:pPr>
            <a:endParaRPr lang="en-US" dirty="0">
              <a:effectLst/>
            </a:endParaRPr>
          </a:p>
        </p:txBody>
      </p:sp>
    </p:spTree>
    <p:extLst>
      <p:ext uri="{BB962C8B-B14F-4D97-AF65-F5344CB8AC3E}">
        <p14:creationId xmlns:p14="http://schemas.microsoft.com/office/powerpoint/2010/main" val="2975690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668C6-375A-ED12-9A5D-4CF0251111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D2B0DF-8024-0A1D-4E50-458C0C35FB65}"/>
              </a:ext>
            </a:extLst>
          </p:cNvPr>
          <p:cNvSpPr>
            <a:spLocks noGrp="1"/>
          </p:cNvSpPr>
          <p:nvPr>
            <p:ph type="ctrTitle"/>
          </p:nvPr>
        </p:nvSpPr>
        <p:spPr>
          <a:xfrm>
            <a:off x="1524000" y="701123"/>
            <a:ext cx="9144000" cy="1086581"/>
          </a:xfrm>
        </p:spPr>
        <p:txBody>
          <a:bodyPr>
            <a:noAutofit/>
          </a:bodyPr>
          <a:lstStyle/>
          <a:p>
            <a:pPr lvl="0"/>
            <a:r>
              <a:rPr lang="en-US" sz="4400" dirty="0"/>
              <a:t>Beyond the Basics: The Insurance Industry as a Prime Target</a:t>
            </a:r>
          </a:p>
        </p:txBody>
      </p:sp>
      <p:sp>
        <p:nvSpPr>
          <p:cNvPr id="3" name="Subtitle 2">
            <a:extLst>
              <a:ext uri="{FF2B5EF4-FFF2-40B4-BE49-F238E27FC236}">
                <a16:creationId xmlns:a16="http://schemas.microsoft.com/office/drawing/2014/main" id="{C7F6A5FE-8606-FADC-8774-5C7F3D13956C}"/>
              </a:ext>
            </a:extLst>
          </p:cNvPr>
          <p:cNvSpPr>
            <a:spLocks noGrp="1"/>
          </p:cNvSpPr>
          <p:nvPr>
            <p:ph type="subTitle" idx="1"/>
          </p:nvPr>
        </p:nvSpPr>
        <p:spPr>
          <a:xfrm>
            <a:off x="78658" y="1939189"/>
            <a:ext cx="11729884" cy="4217688"/>
          </a:xfrm>
        </p:spPr>
        <p:txBody>
          <a:bodyPr>
            <a:normAutofit lnSpcReduction="10000"/>
          </a:bodyPr>
          <a:lstStyle/>
          <a:p>
            <a:pPr marL="342900" indent="-342900" algn="l">
              <a:buFont typeface="Arial" panose="020B0604020202020204" pitchFamily="34" charset="0"/>
              <a:buChar char="•"/>
            </a:pPr>
            <a:endParaRPr lang="en-US" dirty="0">
              <a:effectLst/>
            </a:endParaRPr>
          </a:p>
          <a:p>
            <a:pPr marL="800100" lvl="1" indent="-342900" algn="l">
              <a:buFont typeface="Arial" panose="020B0604020202020204" pitchFamily="34" charset="0"/>
              <a:buChar char="•"/>
            </a:pPr>
            <a:r>
              <a:rPr lang="en-US" b="1" dirty="0"/>
              <a:t>Wealth of Sensitive Data:</a:t>
            </a:r>
            <a:r>
              <a:rPr lang="en-US" dirty="0"/>
              <a:t> We handle a treasure trove of Personally Identifiable Information (PII) including Social Security numbers, health records, financial data, and claims histories.</a:t>
            </a:r>
          </a:p>
          <a:p>
            <a:pPr marL="800100" lvl="1" indent="-342900" algn="l">
              <a:buFont typeface="Arial" panose="020B0604020202020204" pitchFamily="34" charset="0"/>
              <a:buChar char="•"/>
            </a:pPr>
            <a:endParaRPr lang="en-US" dirty="0"/>
          </a:p>
          <a:p>
            <a:pPr marL="800100" lvl="1" indent="-342900" algn="l">
              <a:buFont typeface="Arial" panose="020B0604020202020204" pitchFamily="34" charset="0"/>
              <a:buChar char="•"/>
            </a:pPr>
            <a:r>
              <a:rPr lang="en-US" b="1" dirty="0"/>
              <a:t>High-Value Transactions:</a:t>
            </a:r>
            <a:r>
              <a:rPr lang="en-US" dirty="0"/>
              <a:t> Our industry involves large financial transactions, making us an attractive target for financial fraud and cyber extortion.</a:t>
            </a:r>
          </a:p>
          <a:p>
            <a:pPr marL="800100" lvl="1" indent="-342900" algn="l">
              <a:buFont typeface="Arial" panose="020B0604020202020204" pitchFamily="34" charset="0"/>
              <a:buChar char="•"/>
            </a:pPr>
            <a:endParaRPr lang="en-US" dirty="0"/>
          </a:p>
          <a:p>
            <a:pPr marL="800100" lvl="1" indent="-342900" algn="l">
              <a:buFont typeface="Arial" panose="020B0604020202020204" pitchFamily="34" charset="0"/>
              <a:buChar char="•"/>
            </a:pPr>
            <a:r>
              <a:rPr lang="en-US" b="1" dirty="0"/>
              <a:t>Complex Network of Third-Parties:</a:t>
            </a:r>
            <a:r>
              <a:rPr lang="en-US" dirty="0"/>
              <a:t> We are interconnected with a vast web of agents, brokers, and third-party vendors. A breach at any one of these partners can create a vulnerability for us all.</a:t>
            </a:r>
          </a:p>
          <a:p>
            <a:pPr marL="800100" lvl="1" indent="-342900" algn="l">
              <a:buFont typeface="Arial" panose="020B0604020202020204" pitchFamily="34" charset="0"/>
              <a:buChar char="•"/>
            </a:pPr>
            <a:endParaRPr lang="en-US" dirty="0"/>
          </a:p>
          <a:p>
            <a:pPr marL="800100" lvl="1" indent="-342900" algn="l">
              <a:buFont typeface="Arial" panose="020B0604020202020204" pitchFamily="34" charset="0"/>
              <a:buChar char="•"/>
            </a:pPr>
            <a:r>
              <a:rPr lang="en-US" b="1" dirty="0"/>
              <a:t>Regulatory Compliance:</a:t>
            </a:r>
            <a:r>
              <a:rPr lang="en-US" dirty="0"/>
              <a:t> Our industry operates under strict regulations like the NAIC's Model Law and </a:t>
            </a:r>
            <a:r>
              <a:rPr lang="en-US" dirty="0" err="1"/>
              <a:t>GLBA</a:t>
            </a:r>
            <a:r>
              <a:rPr lang="en-US" dirty="0"/>
              <a:t>, which mandate robust security practices and require us to protect customer data.</a:t>
            </a:r>
          </a:p>
          <a:p>
            <a:pPr marL="342900" indent="-342900" algn="l">
              <a:buFont typeface="Arial" panose="020B0604020202020204" pitchFamily="34" charset="0"/>
              <a:buChar char="•"/>
            </a:pPr>
            <a:endParaRPr lang="en-US" dirty="0">
              <a:effectLst/>
            </a:endParaRPr>
          </a:p>
        </p:txBody>
      </p:sp>
    </p:spTree>
    <p:extLst>
      <p:ext uri="{BB962C8B-B14F-4D97-AF65-F5344CB8AC3E}">
        <p14:creationId xmlns:p14="http://schemas.microsoft.com/office/powerpoint/2010/main" val="36905679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FC16EFFACB1349A665F8EE5894EE41" ma:contentTypeVersion="" ma:contentTypeDescription="Create a new document." ma:contentTypeScope="" ma:versionID="b801d8ccda1f74e5a08a68d599a28627">
  <xsd:schema xmlns:xsd="http://www.w3.org/2001/XMLSchema" xmlns:xs="http://www.w3.org/2001/XMLSchema" xmlns:p="http://schemas.microsoft.com/office/2006/metadata/properties" xmlns:ns2="8c6278e3-9b26-43e6-a5ea-26220a879a18" targetNamespace="http://schemas.microsoft.com/office/2006/metadata/properties" ma:root="true" ma:fieldsID="c79d92dd027d08f41ee6df0f4b0df29c" ns2:_="">
    <xsd:import namespace="8c6278e3-9b26-43e6-a5ea-26220a879a18"/>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6278e3-9b26-43e6-a5ea-26220a879a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9D7763A-E9FB-496C-9B3C-FE45D87E761F}"/>
</file>

<file path=customXml/itemProps2.xml><?xml version="1.0" encoding="utf-8"?>
<ds:datastoreItem xmlns:ds="http://schemas.openxmlformats.org/officeDocument/2006/customXml" ds:itemID="{61EC0258-09FF-47B4-8013-0E8737D4E33F}"/>
</file>

<file path=customXml/itemProps3.xml><?xml version="1.0" encoding="utf-8"?>
<ds:datastoreItem xmlns:ds="http://schemas.openxmlformats.org/officeDocument/2006/customXml" ds:itemID="{F2D83B93-2CC8-4968-919C-8B3E94D2D109}"/>
</file>

<file path=docProps/app.xml><?xml version="1.0" encoding="utf-8"?>
<Properties xmlns="http://schemas.openxmlformats.org/officeDocument/2006/extended-properties" xmlns:vt="http://schemas.openxmlformats.org/officeDocument/2006/docPropsVTypes">
  <TotalTime>226</TotalTime>
  <Words>3963</Words>
  <Application>Microsoft Office PowerPoint</Application>
  <PresentationFormat>Widescreen</PresentationFormat>
  <Paragraphs>245</Paragraphs>
  <Slides>17</Slides>
  <Notes>16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Aptos</vt:lpstr>
      <vt:lpstr>Arial</vt:lpstr>
      <vt:lpstr>Segoe UI</vt:lpstr>
      <vt:lpstr>Office Theme</vt:lpstr>
      <vt:lpstr>Beyond the Policy: Building a Cyber-Resilient Insurance Agency</vt:lpstr>
      <vt:lpstr>Tony Brown  </vt:lpstr>
      <vt:lpstr>Lee Ayers</vt:lpstr>
      <vt:lpstr>The Myth vs. Reality</vt:lpstr>
      <vt:lpstr>Red Teaming vs. Cybersecurity Assessments</vt:lpstr>
      <vt:lpstr>Cybersecurity Assessments: A Proactive Health Check</vt:lpstr>
      <vt:lpstr>Red Teaming: Simulating the Adversary</vt:lpstr>
      <vt:lpstr>The Foundation: Everyday Cyber Hygiene</vt:lpstr>
      <vt:lpstr>Beyond the Basics: The Insurance Industry as a Prime Target</vt:lpstr>
      <vt:lpstr>Common Threats to the Insurance Sector</vt:lpstr>
      <vt:lpstr>Case Study: The Aflac Data Breach</vt:lpstr>
      <vt:lpstr>Proactive Defense: Strategies for Your Agency</vt:lpstr>
      <vt:lpstr>Strong Passwords vs. Passphrases: The Best Practices</vt:lpstr>
      <vt:lpstr>Streamlining Security: The Power of Password Managers</vt:lpstr>
      <vt:lpstr>Why Strong Passwords Matter: An Ethical Hacking Demonstration</vt:lpstr>
      <vt:lpstr>PowerPoint Presentation</vt:lpstr>
      <vt:lpstr>Questions &amp; Discussion</vt:lpstr>
    </vt:vector>
  </TitlesOfParts>
  <Company>WVAGO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the Policy: Building a Cyber-Resilient Insurance Agency</dc:title>
  <dc:creator>Lee E. Ayers</dc:creator>
  <cp:lastModifiedBy>Traci Nelson</cp:lastModifiedBy>
  <cp:revision>13</cp:revision>
  <dcterms:created xsi:type="dcterms:W3CDTF">2025-08-08T13:36:54Z</dcterms:created>
  <dcterms:modified xsi:type="dcterms:W3CDTF">2025-10-09T15:54:55Z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0x010100ABFC16EFFACB1349A665F8EE5894EE41</vt:lpwstr>
  </property>
</Properties>
</file>